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omments/modernComment_108_C424DA0D.xml" ContentType="application/vnd.ms-powerpoint.comments+xml"/>
  <Override PartName="/ppt/comments/modernComment_114_279A41B1.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handoutMasterIdLst>
    <p:handoutMasterId r:id="rId25"/>
  </p:handoutMasterIdLst>
  <p:sldIdLst>
    <p:sldId id="256" r:id="rId2"/>
    <p:sldId id="257" r:id="rId3"/>
    <p:sldId id="258" r:id="rId4"/>
    <p:sldId id="259" r:id="rId5"/>
    <p:sldId id="260" r:id="rId6"/>
    <p:sldId id="262" r:id="rId7"/>
    <p:sldId id="263" r:id="rId8"/>
    <p:sldId id="261" r:id="rId9"/>
    <p:sldId id="264" r:id="rId10"/>
    <p:sldId id="276" r:id="rId11"/>
    <p:sldId id="282" r:id="rId12"/>
    <p:sldId id="293" r:id="rId13"/>
    <p:sldId id="294" r:id="rId14"/>
    <p:sldId id="295" r:id="rId15"/>
    <p:sldId id="296" r:id="rId16"/>
    <p:sldId id="274" r:id="rId17"/>
    <p:sldId id="292" r:id="rId18"/>
    <p:sldId id="268" r:id="rId19"/>
    <p:sldId id="266" r:id="rId20"/>
    <p:sldId id="270" r:id="rId21"/>
    <p:sldId id="277" r:id="rId22"/>
    <p:sldId id="278" r:id="rId23"/>
    <p:sldId id="279"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Roboto" panose="02000000000000000000" pitchFamily="2" charset="0"/>
      <p:regular r:id="rId30"/>
      <p:bold r:id="rId31"/>
      <p:italic r:id="rId32"/>
      <p:boldItalic r:id="rId33"/>
    </p:embeddedFont>
    <p:embeddedFont>
      <p:font typeface="Roboto Black" panose="02000000000000000000" pitchFamily="2" charset="0"/>
      <p:bold r:id="rId34"/>
      <p:boldItalic r:id="rId35"/>
    </p:embeddedFont>
    <p:embeddedFont>
      <p:font typeface="Roboto Medium" panose="02000000000000000000" pitchFamily="2" charset="0"/>
      <p:regular r:id="rId36"/>
      <p: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3A652E-F7CC-D9A8-9316-5458F1AA3394}" name="Ernest H. Osborn" initials="EHO" userId="S::ernest@meticorp.com::f2efa9e0-5249-487c-b649-8d0ee2e2f09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60"/>
  </p:normalViewPr>
  <p:slideViewPr>
    <p:cSldViewPr snapToGrid="0">
      <p:cViewPr varScale="1">
        <p:scale>
          <a:sx n="162" d="100"/>
          <a:sy n="162" d="100"/>
        </p:scale>
        <p:origin x="2394" y="144"/>
      </p:cViewPr>
      <p:guideLst>
        <p:guide orient="horz" pos="2160"/>
        <p:guide pos="528"/>
      </p:guideLst>
    </p:cSldViewPr>
  </p:slideViewPr>
  <p:notesTextViewPr>
    <p:cViewPr>
      <p:scale>
        <a:sx n="1" d="1"/>
        <a:sy n="1" d="1"/>
      </p:scale>
      <p:origin x="0" y="0"/>
    </p:cViewPr>
  </p:notesTextViewPr>
  <p:notesViewPr>
    <p:cSldViewPr snapToGrid="0">
      <p:cViewPr varScale="1">
        <p:scale>
          <a:sx n="123" d="100"/>
          <a:sy n="123" d="100"/>
        </p:scale>
        <p:origin x="676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9.fntdata"/><Relationship Id="rId42"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presProps" Target="presProps.xml"/></Relationships>
</file>

<file path=ppt/comments/modernComment_108_C424DA0D.xml><?xml version="1.0" encoding="utf-8"?>
<p188:cmLst xmlns:a="http://schemas.openxmlformats.org/drawingml/2006/main" xmlns:r="http://schemas.openxmlformats.org/officeDocument/2006/relationships" xmlns:p188="http://schemas.microsoft.com/office/powerpoint/2018/8/main">
  <p188:cm id="{A39A7514-DC51-4454-ACCE-F0F5F795796A}" authorId="{3C3A652E-F7CC-D9A8-9316-5458F1AA3394}" status="resolved" created="2024-04-09T19:14:36.797" complete="100000">
    <ac:txMkLst xmlns:ac="http://schemas.microsoft.com/office/drawing/2013/main/command">
      <pc:docMk xmlns:pc="http://schemas.microsoft.com/office/powerpoint/2013/main/command"/>
      <pc:sldMk xmlns:pc="http://schemas.microsoft.com/office/powerpoint/2013/main/command" cId="3290749453" sldId="264"/>
      <ac:spMk id="33" creationId="{B8C32916-2225-002F-94D0-A5431366BB65}"/>
      <ac:txMk cp="22">
        <ac:context len="23" hash="2467370523"/>
      </ac:txMk>
    </ac:txMkLst>
    <p188:pos x="1915463" y="155525"/>
    <p188:txBody>
      <a:bodyPr/>
      <a:lstStyle/>
      <a:p>
        <a:r>
          <a:rPr lang="en-US"/>
          <a:t>Just show "International Programs" and then go into the 5 core areas.  The paragraph here should highlight the 5 core areas.</a:t>
        </a:r>
      </a:p>
    </p188:txBody>
  </p188:cm>
  <p188:cm id="{5D05C509-A10B-4DCF-8D6B-52202D1DF3CC}" authorId="{3C3A652E-F7CC-D9A8-9316-5458F1AA3394}" status="resolved" created="2024-04-09T19:48:52.452" complete="100000">
    <pc:sldMkLst xmlns:pc="http://schemas.microsoft.com/office/powerpoint/2013/main/command">
      <pc:docMk/>
      <pc:sldMk cId="3290749453" sldId="264"/>
    </pc:sldMkLst>
    <p188:txBody>
      <a:bodyPr/>
      <a:lstStyle/>
      <a:p>
        <a:r>
          <a:rPr lang="en-US"/>
          <a:t>Order on this page should be:
IP should be first on the left column
NRM
Engineering Services
Information Technology
"Test, Evaluation, &amp; Training Ranges"
Acquisition Management
Note:  We should match the terms used between the capabilities briefing and the website.
Note:  Delete Disaster Assistance; it will be on the next two slides.</a:t>
        </a:r>
      </a:p>
    </p188:txBody>
  </p188:cm>
</p188:cmLst>
</file>

<file path=ppt/comments/modernComment_114_279A41B1.xml><?xml version="1.0" encoding="utf-8"?>
<p188:cmLst xmlns:a="http://schemas.openxmlformats.org/drawingml/2006/main" xmlns:r="http://schemas.openxmlformats.org/officeDocument/2006/relationships" xmlns:p188="http://schemas.microsoft.com/office/powerpoint/2018/8/main">
  <p188:cm id="{80501C58-D38C-4AE8-B0DB-7E8A058CAD9A}" authorId="{3C3A652E-F7CC-D9A8-9316-5458F1AA3394}" status="resolved" created="2024-04-29T20:31:56.650" complete="100000">
    <ac:deMkLst xmlns:ac="http://schemas.microsoft.com/office/drawing/2013/main/command">
      <pc:docMk xmlns:pc="http://schemas.microsoft.com/office/powerpoint/2013/main/command"/>
      <pc:sldMk xmlns:pc="http://schemas.microsoft.com/office/powerpoint/2013/main/command" cId="664420785" sldId="276"/>
      <ac:spMk id="11" creationId="{CAD97FB5-114D-974A-EAAE-B461A3733489}"/>
    </ac:deMkLst>
    <p188:txBody>
      <a:bodyPr/>
      <a:lstStyle/>
      <a:p>
        <a:r>
          <a:rPr lang="en-US"/>
          <a:t>Need new graphic.  Maybe the globe that we have as a graphic on the website?  We have that on slide 1 of this presentation though.</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2CE9F7-46D2-DB87-9F4D-C6D1E825454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4916F2-6715-21D7-C777-2E1FDAC053A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FC1492-90D3-44D4-BB81-6B75910450DB}" type="datetimeFigureOut">
              <a:rPr lang="en-US" smtClean="0"/>
              <a:t>5/6/2024</a:t>
            </a:fld>
            <a:endParaRPr lang="en-US"/>
          </a:p>
        </p:txBody>
      </p:sp>
      <p:sp>
        <p:nvSpPr>
          <p:cNvPr id="4" name="Footer Placeholder 3">
            <a:extLst>
              <a:ext uri="{FF2B5EF4-FFF2-40B4-BE49-F238E27FC236}">
                <a16:creationId xmlns:a16="http://schemas.microsoft.com/office/drawing/2014/main" id="{3A22C8E4-7D86-14A5-5FC8-2F94809133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D7EF7CF-7267-D6AF-CFD9-5B7BAB045C4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6B83EF-44C5-443A-B7EE-5177A7EAB84B}" type="slidenum">
              <a:rPr lang="en-US" smtClean="0"/>
              <a:t>‹#›</a:t>
            </a:fld>
            <a:endParaRPr lang="en-US"/>
          </a:p>
        </p:txBody>
      </p:sp>
    </p:spTree>
    <p:extLst>
      <p:ext uri="{BB962C8B-B14F-4D97-AF65-F5344CB8AC3E}">
        <p14:creationId xmlns:p14="http://schemas.microsoft.com/office/powerpoint/2010/main" val="108743041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27F65D-4767-8870-7C4F-33C902B9C94B}"/>
              </a:ext>
            </a:extLst>
          </p:cNvPr>
          <p:cNvSpPr/>
          <p:nvPr userDrawn="1"/>
        </p:nvSpPr>
        <p:spPr>
          <a:xfrm>
            <a:off x="-36384" y="-10012"/>
            <a:ext cx="6448907" cy="6899032"/>
          </a:xfrm>
          <a:custGeom>
            <a:avLst/>
            <a:gdLst>
              <a:gd name="connsiteX0" fmla="*/ 0 w 3253154"/>
              <a:gd name="connsiteY0" fmla="*/ 0 h 4314093"/>
              <a:gd name="connsiteX1" fmla="*/ 3253154 w 3253154"/>
              <a:gd name="connsiteY1" fmla="*/ 0 h 4314093"/>
              <a:gd name="connsiteX2" fmla="*/ 3253154 w 3253154"/>
              <a:gd name="connsiteY2" fmla="*/ 4314093 h 4314093"/>
              <a:gd name="connsiteX3" fmla="*/ 0 w 3253154"/>
              <a:gd name="connsiteY3" fmla="*/ 4314093 h 4314093"/>
              <a:gd name="connsiteX4" fmla="*/ 0 w 3253154"/>
              <a:gd name="connsiteY4" fmla="*/ 0 h 4314093"/>
              <a:gd name="connsiteX0" fmla="*/ 0 w 5386754"/>
              <a:gd name="connsiteY0" fmla="*/ 0 h 6858001"/>
              <a:gd name="connsiteX1" fmla="*/ 3253154 w 5386754"/>
              <a:gd name="connsiteY1" fmla="*/ 0 h 6858001"/>
              <a:gd name="connsiteX2" fmla="*/ 5386754 w 5386754"/>
              <a:gd name="connsiteY2" fmla="*/ 6858001 h 6858001"/>
              <a:gd name="connsiteX3" fmla="*/ 0 w 5386754"/>
              <a:gd name="connsiteY3" fmla="*/ 4314093 h 6858001"/>
              <a:gd name="connsiteX4" fmla="*/ 0 w 5386754"/>
              <a:gd name="connsiteY4" fmla="*/ 0 h 6858001"/>
              <a:gd name="connsiteX0" fmla="*/ 17585 w 5404339"/>
              <a:gd name="connsiteY0" fmla="*/ 0 h 6893170"/>
              <a:gd name="connsiteX1" fmla="*/ 3270739 w 5404339"/>
              <a:gd name="connsiteY1" fmla="*/ 0 h 6893170"/>
              <a:gd name="connsiteX2" fmla="*/ 5404339 w 5404339"/>
              <a:gd name="connsiteY2" fmla="*/ 6858001 h 6893170"/>
              <a:gd name="connsiteX3" fmla="*/ 0 w 5404339"/>
              <a:gd name="connsiteY3" fmla="*/ 6893170 h 6893170"/>
              <a:gd name="connsiteX4" fmla="*/ 17585 w 5404339"/>
              <a:gd name="connsiteY4" fmla="*/ 0 h 6893170"/>
              <a:gd name="connsiteX0" fmla="*/ 17585 w 5404339"/>
              <a:gd name="connsiteY0" fmla="*/ 0 h 6893170"/>
              <a:gd name="connsiteX1" fmla="*/ 3270739 w 5404339"/>
              <a:gd name="connsiteY1" fmla="*/ 0 h 6893170"/>
              <a:gd name="connsiteX2" fmla="*/ 5404339 w 5404339"/>
              <a:gd name="connsiteY2" fmla="*/ 6875586 h 6893170"/>
              <a:gd name="connsiteX3" fmla="*/ 0 w 5404339"/>
              <a:gd name="connsiteY3" fmla="*/ 6893170 h 6893170"/>
              <a:gd name="connsiteX4" fmla="*/ 17585 w 5404339"/>
              <a:gd name="connsiteY4" fmla="*/ 0 h 6893170"/>
              <a:gd name="connsiteX0" fmla="*/ 17585 w 5416063"/>
              <a:gd name="connsiteY0" fmla="*/ 0 h 6893171"/>
              <a:gd name="connsiteX1" fmla="*/ 3270739 w 5416063"/>
              <a:gd name="connsiteY1" fmla="*/ 0 h 6893171"/>
              <a:gd name="connsiteX2" fmla="*/ 5416063 w 5416063"/>
              <a:gd name="connsiteY2" fmla="*/ 6893171 h 6893171"/>
              <a:gd name="connsiteX3" fmla="*/ 0 w 5416063"/>
              <a:gd name="connsiteY3" fmla="*/ 6893170 h 6893171"/>
              <a:gd name="connsiteX4" fmla="*/ 17585 w 5416063"/>
              <a:gd name="connsiteY4" fmla="*/ 0 h 6893171"/>
              <a:gd name="connsiteX0" fmla="*/ 17585 w 5416063"/>
              <a:gd name="connsiteY0" fmla="*/ 0 h 6893171"/>
              <a:gd name="connsiteX1" fmla="*/ 3006970 w 5416063"/>
              <a:gd name="connsiteY1" fmla="*/ 5862 h 6893171"/>
              <a:gd name="connsiteX2" fmla="*/ 5416063 w 5416063"/>
              <a:gd name="connsiteY2" fmla="*/ 6893171 h 6893171"/>
              <a:gd name="connsiteX3" fmla="*/ 0 w 5416063"/>
              <a:gd name="connsiteY3" fmla="*/ 6893170 h 6893171"/>
              <a:gd name="connsiteX4" fmla="*/ 17585 w 5416063"/>
              <a:gd name="connsiteY4" fmla="*/ 0 h 6893171"/>
              <a:gd name="connsiteX0" fmla="*/ 24 w 6447717"/>
              <a:gd name="connsiteY0" fmla="*/ 0 h 6899032"/>
              <a:gd name="connsiteX1" fmla="*/ 4038624 w 6447717"/>
              <a:gd name="connsiteY1" fmla="*/ 11723 h 6899032"/>
              <a:gd name="connsiteX2" fmla="*/ 6447717 w 6447717"/>
              <a:gd name="connsiteY2" fmla="*/ 6899032 h 6899032"/>
              <a:gd name="connsiteX3" fmla="*/ 1031654 w 6447717"/>
              <a:gd name="connsiteY3" fmla="*/ 6899031 h 6899032"/>
              <a:gd name="connsiteX4" fmla="*/ 24 w 6447717"/>
              <a:gd name="connsiteY4" fmla="*/ 0 h 6899032"/>
              <a:gd name="connsiteX0" fmla="*/ 1214 w 6448907"/>
              <a:gd name="connsiteY0" fmla="*/ 0 h 6899032"/>
              <a:gd name="connsiteX1" fmla="*/ 4039814 w 6448907"/>
              <a:gd name="connsiteY1" fmla="*/ 11723 h 6899032"/>
              <a:gd name="connsiteX2" fmla="*/ 6448907 w 6448907"/>
              <a:gd name="connsiteY2" fmla="*/ 6899032 h 6899032"/>
              <a:gd name="connsiteX3" fmla="*/ 7075 w 6448907"/>
              <a:gd name="connsiteY3" fmla="*/ 6899031 h 6899032"/>
              <a:gd name="connsiteX4" fmla="*/ 1214 w 6448907"/>
              <a:gd name="connsiteY4" fmla="*/ 0 h 6899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8907" h="6899032">
                <a:moveTo>
                  <a:pt x="1214" y="0"/>
                </a:moveTo>
                <a:lnTo>
                  <a:pt x="4039814" y="11723"/>
                </a:lnTo>
                <a:lnTo>
                  <a:pt x="6448907" y="6899032"/>
                </a:lnTo>
                <a:lnTo>
                  <a:pt x="7075" y="6899031"/>
                </a:lnTo>
                <a:cubicBezTo>
                  <a:pt x="12937" y="4601308"/>
                  <a:pt x="-4648" y="2297723"/>
                  <a:pt x="1214" y="0"/>
                </a:cubicBezTo>
                <a:close/>
              </a:path>
            </a:pathLst>
          </a:custGeom>
          <a:gradFill flip="none" rotWithShape="1">
            <a:gsLst>
              <a:gs pos="0">
                <a:schemeClr val="accent5">
                  <a:lumMod val="40000"/>
                  <a:lumOff val="60000"/>
                  <a:alpha val="95000"/>
                </a:schemeClr>
              </a:gs>
              <a:gs pos="46000">
                <a:schemeClr val="accent5">
                  <a:lumMod val="95000"/>
                  <a:lumOff val="5000"/>
                  <a:alpha val="95000"/>
                </a:schemeClr>
              </a:gs>
              <a:gs pos="100000">
                <a:schemeClr val="accent5">
                  <a:lumMod val="6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FE9E25-56E4-2208-87C1-05ACE806CD15}"/>
              </a:ext>
            </a:extLst>
          </p:cNvPr>
          <p:cNvSpPr>
            <a:spLocks noGrp="1"/>
          </p:cNvSpPr>
          <p:nvPr>
            <p:ph type="ctrTitle"/>
          </p:nvPr>
        </p:nvSpPr>
        <p:spPr>
          <a:xfrm>
            <a:off x="1524000" y="1122363"/>
            <a:ext cx="9144000" cy="2387600"/>
          </a:xfrm>
        </p:spPr>
        <p:txBody>
          <a:bodyPr anchor="b">
            <a:normAutofit/>
          </a:bodyPr>
          <a:lstStyle>
            <a:lvl1pPr algn="l">
              <a:defRPr sz="5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44F1C966-FCAE-A89D-03D6-6BDAEB2EA034}"/>
              </a:ext>
            </a:extLst>
          </p:cNvPr>
          <p:cNvSpPr>
            <a:spLocks noGrp="1"/>
          </p:cNvSpPr>
          <p:nvPr>
            <p:ph type="subTitle" idx="1"/>
          </p:nvPr>
        </p:nvSpPr>
        <p:spPr>
          <a:xfrm>
            <a:off x="1524000" y="3602038"/>
            <a:ext cx="9144000" cy="16557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42890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cstate="print">
            <a:lum/>
            <a:extLst>
              <a:ext uri="{28A0092B-C50C-407E-A947-70E740481C1C}">
                <a14:useLocalDpi xmlns:a14="http://schemas.microsoft.com/office/drawing/2010/main"/>
              </a:ext>
            </a:extLst>
          </a:blip>
          <a:srcRect/>
          <a:tile tx="1835150" ty="0" sx="100000" sy="100000" flip="x" algn="ctr"/>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27F65D-4767-8870-7C4F-33C902B9C94B}"/>
              </a:ext>
            </a:extLst>
          </p:cNvPr>
          <p:cNvSpPr/>
          <p:nvPr userDrawn="1"/>
        </p:nvSpPr>
        <p:spPr>
          <a:xfrm>
            <a:off x="-36384" y="-10012"/>
            <a:ext cx="6448907" cy="6899032"/>
          </a:xfrm>
          <a:custGeom>
            <a:avLst/>
            <a:gdLst>
              <a:gd name="connsiteX0" fmla="*/ 0 w 3253154"/>
              <a:gd name="connsiteY0" fmla="*/ 0 h 4314093"/>
              <a:gd name="connsiteX1" fmla="*/ 3253154 w 3253154"/>
              <a:gd name="connsiteY1" fmla="*/ 0 h 4314093"/>
              <a:gd name="connsiteX2" fmla="*/ 3253154 w 3253154"/>
              <a:gd name="connsiteY2" fmla="*/ 4314093 h 4314093"/>
              <a:gd name="connsiteX3" fmla="*/ 0 w 3253154"/>
              <a:gd name="connsiteY3" fmla="*/ 4314093 h 4314093"/>
              <a:gd name="connsiteX4" fmla="*/ 0 w 3253154"/>
              <a:gd name="connsiteY4" fmla="*/ 0 h 4314093"/>
              <a:gd name="connsiteX0" fmla="*/ 0 w 5386754"/>
              <a:gd name="connsiteY0" fmla="*/ 0 h 6858001"/>
              <a:gd name="connsiteX1" fmla="*/ 3253154 w 5386754"/>
              <a:gd name="connsiteY1" fmla="*/ 0 h 6858001"/>
              <a:gd name="connsiteX2" fmla="*/ 5386754 w 5386754"/>
              <a:gd name="connsiteY2" fmla="*/ 6858001 h 6858001"/>
              <a:gd name="connsiteX3" fmla="*/ 0 w 5386754"/>
              <a:gd name="connsiteY3" fmla="*/ 4314093 h 6858001"/>
              <a:gd name="connsiteX4" fmla="*/ 0 w 5386754"/>
              <a:gd name="connsiteY4" fmla="*/ 0 h 6858001"/>
              <a:gd name="connsiteX0" fmla="*/ 17585 w 5404339"/>
              <a:gd name="connsiteY0" fmla="*/ 0 h 6893170"/>
              <a:gd name="connsiteX1" fmla="*/ 3270739 w 5404339"/>
              <a:gd name="connsiteY1" fmla="*/ 0 h 6893170"/>
              <a:gd name="connsiteX2" fmla="*/ 5404339 w 5404339"/>
              <a:gd name="connsiteY2" fmla="*/ 6858001 h 6893170"/>
              <a:gd name="connsiteX3" fmla="*/ 0 w 5404339"/>
              <a:gd name="connsiteY3" fmla="*/ 6893170 h 6893170"/>
              <a:gd name="connsiteX4" fmla="*/ 17585 w 5404339"/>
              <a:gd name="connsiteY4" fmla="*/ 0 h 6893170"/>
              <a:gd name="connsiteX0" fmla="*/ 17585 w 5404339"/>
              <a:gd name="connsiteY0" fmla="*/ 0 h 6893170"/>
              <a:gd name="connsiteX1" fmla="*/ 3270739 w 5404339"/>
              <a:gd name="connsiteY1" fmla="*/ 0 h 6893170"/>
              <a:gd name="connsiteX2" fmla="*/ 5404339 w 5404339"/>
              <a:gd name="connsiteY2" fmla="*/ 6875586 h 6893170"/>
              <a:gd name="connsiteX3" fmla="*/ 0 w 5404339"/>
              <a:gd name="connsiteY3" fmla="*/ 6893170 h 6893170"/>
              <a:gd name="connsiteX4" fmla="*/ 17585 w 5404339"/>
              <a:gd name="connsiteY4" fmla="*/ 0 h 6893170"/>
              <a:gd name="connsiteX0" fmla="*/ 17585 w 5416063"/>
              <a:gd name="connsiteY0" fmla="*/ 0 h 6893171"/>
              <a:gd name="connsiteX1" fmla="*/ 3270739 w 5416063"/>
              <a:gd name="connsiteY1" fmla="*/ 0 h 6893171"/>
              <a:gd name="connsiteX2" fmla="*/ 5416063 w 5416063"/>
              <a:gd name="connsiteY2" fmla="*/ 6893171 h 6893171"/>
              <a:gd name="connsiteX3" fmla="*/ 0 w 5416063"/>
              <a:gd name="connsiteY3" fmla="*/ 6893170 h 6893171"/>
              <a:gd name="connsiteX4" fmla="*/ 17585 w 5416063"/>
              <a:gd name="connsiteY4" fmla="*/ 0 h 6893171"/>
              <a:gd name="connsiteX0" fmla="*/ 17585 w 5416063"/>
              <a:gd name="connsiteY0" fmla="*/ 0 h 6893171"/>
              <a:gd name="connsiteX1" fmla="*/ 3006970 w 5416063"/>
              <a:gd name="connsiteY1" fmla="*/ 5862 h 6893171"/>
              <a:gd name="connsiteX2" fmla="*/ 5416063 w 5416063"/>
              <a:gd name="connsiteY2" fmla="*/ 6893171 h 6893171"/>
              <a:gd name="connsiteX3" fmla="*/ 0 w 5416063"/>
              <a:gd name="connsiteY3" fmla="*/ 6893170 h 6893171"/>
              <a:gd name="connsiteX4" fmla="*/ 17585 w 5416063"/>
              <a:gd name="connsiteY4" fmla="*/ 0 h 6893171"/>
              <a:gd name="connsiteX0" fmla="*/ 24 w 6447717"/>
              <a:gd name="connsiteY0" fmla="*/ 0 h 6899032"/>
              <a:gd name="connsiteX1" fmla="*/ 4038624 w 6447717"/>
              <a:gd name="connsiteY1" fmla="*/ 11723 h 6899032"/>
              <a:gd name="connsiteX2" fmla="*/ 6447717 w 6447717"/>
              <a:gd name="connsiteY2" fmla="*/ 6899032 h 6899032"/>
              <a:gd name="connsiteX3" fmla="*/ 1031654 w 6447717"/>
              <a:gd name="connsiteY3" fmla="*/ 6899031 h 6899032"/>
              <a:gd name="connsiteX4" fmla="*/ 24 w 6447717"/>
              <a:gd name="connsiteY4" fmla="*/ 0 h 6899032"/>
              <a:gd name="connsiteX0" fmla="*/ 1214 w 6448907"/>
              <a:gd name="connsiteY0" fmla="*/ 0 h 6899032"/>
              <a:gd name="connsiteX1" fmla="*/ 4039814 w 6448907"/>
              <a:gd name="connsiteY1" fmla="*/ 11723 h 6899032"/>
              <a:gd name="connsiteX2" fmla="*/ 6448907 w 6448907"/>
              <a:gd name="connsiteY2" fmla="*/ 6899032 h 6899032"/>
              <a:gd name="connsiteX3" fmla="*/ 7075 w 6448907"/>
              <a:gd name="connsiteY3" fmla="*/ 6899031 h 6899032"/>
              <a:gd name="connsiteX4" fmla="*/ 1214 w 6448907"/>
              <a:gd name="connsiteY4" fmla="*/ 0 h 6899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8907" h="6899032">
                <a:moveTo>
                  <a:pt x="1214" y="0"/>
                </a:moveTo>
                <a:lnTo>
                  <a:pt x="4039814" y="11723"/>
                </a:lnTo>
                <a:lnTo>
                  <a:pt x="6448907" y="6899032"/>
                </a:lnTo>
                <a:lnTo>
                  <a:pt x="7075" y="6899031"/>
                </a:lnTo>
                <a:cubicBezTo>
                  <a:pt x="12937" y="4601308"/>
                  <a:pt x="-4648" y="2297723"/>
                  <a:pt x="1214" y="0"/>
                </a:cubicBezTo>
                <a:close/>
              </a:path>
            </a:pathLst>
          </a:custGeom>
          <a:gradFill flip="none" rotWithShape="1">
            <a:gsLst>
              <a:gs pos="0">
                <a:schemeClr val="accent5">
                  <a:lumMod val="40000"/>
                  <a:lumOff val="60000"/>
                  <a:alpha val="95000"/>
                </a:schemeClr>
              </a:gs>
              <a:gs pos="46000">
                <a:schemeClr val="accent5">
                  <a:lumMod val="95000"/>
                  <a:lumOff val="5000"/>
                  <a:alpha val="95000"/>
                </a:schemeClr>
              </a:gs>
              <a:gs pos="100000">
                <a:schemeClr val="accent5">
                  <a:lumMod val="6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FE9E25-56E4-2208-87C1-05ACE806CD15}"/>
              </a:ext>
            </a:extLst>
          </p:cNvPr>
          <p:cNvSpPr>
            <a:spLocks noGrp="1"/>
          </p:cNvSpPr>
          <p:nvPr>
            <p:ph type="ctrTitle"/>
          </p:nvPr>
        </p:nvSpPr>
        <p:spPr>
          <a:xfrm>
            <a:off x="1524000" y="1122363"/>
            <a:ext cx="9144000" cy="2387600"/>
          </a:xfrm>
        </p:spPr>
        <p:txBody>
          <a:bodyPr anchor="b">
            <a:normAutofit/>
          </a:bodyPr>
          <a:lstStyle>
            <a:lvl1pPr algn="l">
              <a:defRPr sz="5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44F1C966-FCAE-A89D-03D6-6BDAEB2EA034}"/>
              </a:ext>
            </a:extLst>
          </p:cNvPr>
          <p:cNvSpPr>
            <a:spLocks noGrp="1"/>
          </p:cNvSpPr>
          <p:nvPr>
            <p:ph type="subTitle" idx="1"/>
          </p:nvPr>
        </p:nvSpPr>
        <p:spPr>
          <a:xfrm>
            <a:off x="1524000" y="3602038"/>
            <a:ext cx="9144000" cy="16557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86156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61253E5-77A1-53C1-B0ED-32CD7DCA1141}"/>
              </a:ext>
            </a:extLst>
          </p:cNvPr>
          <p:cNvSpPr/>
          <p:nvPr userDrawn="1"/>
        </p:nvSpPr>
        <p:spPr>
          <a:xfrm>
            <a:off x="-1" y="6356352"/>
            <a:ext cx="12191999" cy="5016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a:off x="0" y="75063"/>
            <a:ext cx="12191999"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a:off x="0" y="-1"/>
            <a:ext cx="12191999"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838200" y="136525"/>
            <a:ext cx="10515600" cy="887057"/>
          </a:xfrm>
        </p:spPr>
        <p:txBody>
          <a:bodyPr>
            <a:normAutofit/>
          </a:bodyPr>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6E35E23-1C86-983E-0156-BDDEAFB8C58C}"/>
              </a:ext>
            </a:extLst>
          </p:cNvPr>
          <p:cNvSpPr>
            <a:spLocks noGrp="1"/>
          </p:cNvSpPr>
          <p:nvPr>
            <p:ph idx="1"/>
          </p:nvPr>
        </p:nvSpPr>
        <p:spPr>
          <a:xfrm>
            <a:off x="838200" y="1177074"/>
            <a:ext cx="10515600" cy="5025786"/>
          </a:xfrm>
        </p:spPr>
        <p:txBody>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24138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7159123" y="1"/>
            <a:ext cx="5032877" cy="6858000"/>
          </a:xfrm>
          <a:prstGeom prst="rect">
            <a:avLst/>
          </a:prstGeom>
          <a:blipFill dpi="0" rotWithShape="0">
            <a:blip r:embed="rId2" cstate="print">
              <a:extLst>
                <a:ext uri="{28A0092B-C50C-407E-A947-70E740481C1C}">
                  <a14:useLocalDpi xmlns:a14="http://schemas.microsoft.com/office/drawing/2010/main"/>
                </a:ext>
              </a:extLst>
            </a:blip>
            <a:srcRect/>
            <a:tile tx="0" ty="-698500" sx="100000" sy="100000" flip="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1160584" y="136525"/>
            <a:ext cx="5861539" cy="887057"/>
          </a:xfrm>
        </p:spPr>
        <p:txBody>
          <a:bodyPr>
            <a:normAutofit/>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6E35E23-1C86-983E-0156-BDDEAFB8C58C}"/>
              </a:ext>
            </a:extLst>
          </p:cNvPr>
          <p:cNvSpPr>
            <a:spLocks noGrp="1"/>
          </p:cNvSpPr>
          <p:nvPr>
            <p:ph idx="1"/>
          </p:nvPr>
        </p:nvSpPr>
        <p:spPr>
          <a:xfrm>
            <a:off x="1160584" y="1177074"/>
            <a:ext cx="5861539" cy="5025786"/>
          </a:xfrm>
        </p:spPr>
        <p:txBody>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123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8212015" y="1"/>
            <a:ext cx="3979985" cy="6858000"/>
          </a:xfrm>
          <a:prstGeom prst="rect">
            <a:avLst/>
          </a:prstGeom>
          <a:blipFill dpi="0" rotWithShape="0">
            <a:blip r:embed="rId2" cstate="print">
              <a:extLst>
                <a:ext uri="{28A0092B-C50C-407E-A947-70E740481C1C}">
                  <a14:useLocalDpi xmlns:a14="http://schemas.microsoft.com/office/drawing/2010/main"/>
                </a:ext>
              </a:extLst>
            </a:blip>
            <a:srcRect/>
            <a:stretch>
              <a:fillRect l="-55000" r="-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1160584" y="136525"/>
            <a:ext cx="6928339" cy="887057"/>
          </a:xfrm>
        </p:spPr>
        <p:txBody>
          <a:bodyPr>
            <a:normAutofit/>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6E35E23-1C86-983E-0156-BDDEAFB8C58C}"/>
              </a:ext>
            </a:extLst>
          </p:cNvPr>
          <p:cNvSpPr>
            <a:spLocks noGrp="1"/>
          </p:cNvSpPr>
          <p:nvPr>
            <p:ph idx="1"/>
          </p:nvPr>
        </p:nvSpPr>
        <p:spPr>
          <a:xfrm>
            <a:off x="1160584" y="1177074"/>
            <a:ext cx="6928339" cy="5025786"/>
          </a:xfrm>
        </p:spPr>
        <p:txBody>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7723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7159123" y="1"/>
            <a:ext cx="5032877" cy="6858000"/>
          </a:xfrm>
          <a:prstGeom prst="rect">
            <a:avLst/>
          </a:prstGeom>
          <a:blipFill dpi="0" rotWithShape="0">
            <a:blip r:embed="rId2"/>
            <a:srcRect/>
            <a:stretch>
              <a:fillRect l="-55000" r="-5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1160584" y="136525"/>
            <a:ext cx="5861539" cy="887057"/>
          </a:xfrm>
        </p:spPr>
        <p:txBody>
          <a:bodyPr>
            <a:normAutofit/>
          </a:bodyPr>
          <a:lstStyle>
            <a:lvl1pPr>
              <a:defRPr sz="3200">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4191750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838200" y="376853"/>
            <a:ext cx="10515600" cy="887057"/>
          </a:xfrm>
        </p:spPr>
        <p:txBody>
          <a:bodyPr>
            <a:normAutofit/>
          </a:bodyPr>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6E35E23-1C86-983E-0156-BDDEAFB8C58C}"/>
              </a:ext>
            </a:extLst>
          </p:cNvPr>
          <p:cNvSpPr>
            <a:spLocks noGrp="1"/>
          </p:cNvSpPr>
          <p:nvPr>
            <p:ph idx="1"/>
          </p:nvPr>
        </p:nvSpPr>
        <p:spPr>
          <a:xfrm>
            <a:off x="838200" y="1417402"/>
            <a:ext cx="10515600" cy="5025786"/>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Background pattern&#10;&#10;Description automatically generated">
            <a:extLst>
              <a:ext uri="{FF2B5EF4-FFF2-40B4-BE49-F238E27FC236}">
                <a16:creationId xmlns:a16="http://schemas.microsoft.com/office/drawing/2014/main" id="{EA455F74-EE8D-5363-CF5C-77FD896F6DC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rot="5400000">
            <a:off x="-720973" y="6705822"/>
            <a:ext cx="3458308" cy="1742987"/>
          </a:xfrm>
          <a:prstGeom prst="rect">
            <a:avLst/>
          </a:prstGeom>
        </p:spPr>
      </p:pic>
      <p:pic>
        <p:nvPicPr>
          <p:cNvPr id="15" name="Picture 14" descr="Background pattern&#10;&#10;Description automatically generated">
            <a:extLst>
              <a:ext uri="{FF2B5EF4-FFF2-40B4-BE49-F238E27FC236}">
                <a16:creationId xmlns:a16="http://schemas.microsoft.com/office/drawing/2014/main" id="{E306AB64-88B1-90BE-1E2E-880FE08D46F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47595" y="-823178"/>
            <a:ext cx="3458308" cy="1742987"/>
          </a:xfrm>
          <a:prstGeom prst="rect">
            <a:avLst/>
          </a:prstGeom>
        </p:spPr>
      </p:pic>
    </p:spTree>
    <p:extLst>
      <p:ext uri="{BB962C8B-B14F-4D97-AF65-F5344CB8AC3E}">
        <p14:creationId xmlns:p14="http://schemas.microsoft.com/office/powerpoint/2010/main" val="2887121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838200" y="376853"/>
            <a:ext cx="10515600" cy="887057"/>
          </a:xfrm>
        </p:spPr>
        <p:txBody>
          <a:bodyPr>
            <a:normAutofit/>
          </a:bodyPr>
          <a:lstStyle>
            <a:lvl1pPr>
              <a:defRPr sz="3200">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6E35E23-1C86-983E-0156-BDDEAFB8C58C}"/>
              </a:ext>
            </a:extLst>
          </p:cNvPr>
          <p:cNvSpPr>
            <a:spLocks noGrp="1"/>
          </p:cNvSpPr>
          <p:nvPr>
            <p:ph idx="1"/>
          </p:nvPr>
        </p:nvSpPr>
        <p:spPr>
          <a:xfrm>
            <a:off x="838200" y="1417402"/>
            <a:ext cx="10515600" cy="5025786"/>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a:extLst>
              <a:ext uri="{FF2B5EF4-FFF2-40B4-BE49-F238E27FC236}">
                <a16:creationId xmlns:a16="http://schemas.microsoft.com/office/drawing/2014/main" id="{EA455F74-EE8D-5363-CF5C-77FD896F6DC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5400000">
            <a:off x="-720973" y="6705822"/>
            <a:ext cx="3458307" cy="1742987"/>
          </a:xfrm>
          <a:prstGeom prst="rect">
            <a:avLst/>
          </a:prstGeom>
        </p:spPr>
      </p:pic>
      <p:pic>
        <p:nvPicPr>
          <p:cNvPr id="15" name="Picture 14">
            <a:extLst>
              <a:ext uri="{FF2B5EF4-FFF2-40B4-BE49-F238E27FC236}">
                <a16:creationId xmlns:a16="http://schemas.microsoft.com/office/drawing/2014/main" id="{E306AB64-88B1-90BE-1E2E-880FE08D46F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147595" y="-823178"/>
            <a:ext cx="3458307" cy="1742987"/>
          </a:xfrm>
          <a:prstGeom prst="rect">
            <a:avLst/>
          </a:prstGeom>
        </p:spPr>
      </p:pic>
    </p:spTree>
    <p:extLst>
      <p:ext uri="{BB962C8B-B14F-4D97-AF65-F5344CB8AC3E}">
        <p14:creationId xmlns:p14="http://schemas.microsoft.com/office/powerpoint/2010/main" val="1266490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838200" y="312380"/>
            <a:ext cx="10515600" cy="666268"/>
          </a:xfrm>
        </p:spPr>
        <p:txBody>
          <a:bodyPr>
            <a:normAutofit/>
          </a:bodyPr>
          <a:lstStyle>
            <a:lvl1pPr>
              <a:defRPr sz="3200">
                <a:solidFill>
                  <a:schemeClr val="accent6"/>
                </a:solidFill>
              </a:defRPr>
            </a:lvl1pPr>
          </a:lstStyle>
          <a:p>
            <a:r>
              <a:rPr lang="en-US" dirty="0"/>
              <a:t>Click to edit Master title style</a:t>
            </a:r>
          </a:p>
        </p:txBody>
      </p:sp>
      <p:pic>
        <p:nvPicPr>
          <p:cNvPr id="14" name="Picture 13">
            <a:extLst>
              <a:ext uri="{FF2B5EF4-FFF2-40B4-BE49-F238E27FC236}">
                <a16:creationId xmlns:a16="http://schemas.microsoft.com/office/drawing/2014/main" id="{EA455F74-EE8D-5363-CF5C-77FD896F6DC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5400000">
            <a:off x="-703388" y="7415072"/>
            <a:ext cx="3458307" cy="1742987"/>
          </a:xfrm>
          <a:prstGeom prst="rect">
            <a:avLst/>
          </a:prstGeom>
        </p:spPr>
      </p:pic>
      <p:pic>
        <p:nvPicPr>
          <p:cNvPr id="15" name="Picture 14">
            <a:extLst>
              <a:ext uri="{FF2B5EF4-FFF2-40B4-BE49-F238E27FC236}">
                <a16:creationId xmlns:a16="http://schemas.microsoft.com/office/drawing/2014/main" id="{E306AB64-88B1-90BE-1E2E-880FE08D46F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7805303" y="-922606"/>
            <a:ext cx="3458307" cy="1742987"/>
          </a:xfrm>
          <a:prstGeom prst="rect">
            <a:avLst/>
          </a:prstGeom>
        </p:spPr>
      </p:pic>
    </p:spTree>
    <p:extLst>
      <p:ext uri="{BB962C8B-B14F-4D97-AF65-F5344CB8AC3E}">
        <p14:creationId xmlns:p14="http://schemas.microsoft.com/office/powerpoint/2010/main" val="2579040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838200" y="312380"/>
            <a:ext cx="10515600" cy="666268"/>
          </a:xfrm>
        </p:spPr>
        <p:txBody>
          <a:bodyPr>
            <a:normAutofit/>
          </a:bodyPr>
          <a:lstStyle>
            <a:lvl1pPr>
              <a:defRPr sz="3200">
                <a:solidFill>
                  <a:schemeClr val="bg1"/>
                </a:solidFill>
              </a:defRPr>
            </a:lvl1pPr>
          </a:lstStyle>
          <a:p>
            <a:r>
              <a:rPr lang="en-US" dirty="0"/>
              <a:t>Click to edit Master title style</a:t>
            </a:r>
          </a:p>
        </p:txBody>
      </p:sp>
      <p:pic>
        <p:nvPicPr>
          <p:cNvPr id="14" name="Picture 13">
            <a:extLst>
              <a:ext uri="{FF2B5EF4-FFF2-40B4-BE49-F238E27FC236}">
                <a16:creationId xmlns:a16="http://schemas.microsoft.com/office/drawing/2014/main" id="{EA455F74-EE8D-5363-CF5C-77FD896F6DC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5400000">
            <a:off x="-703388" y="7415072"/>
            <a:ext cx="3458307" cy="1742986"/>
          </a:xfrm>
          <a:prstGeom prst="rect">
            <a:avLst/>
          </a:prstGeom>
        </p:spPr>
      </p:pic>
      <p:pic>
        <p:nvPicPr>
          <p:cNvPr id="15" name="Picture 14">
            <a:extLst>
              <a:ext uri="{FF2B5EF4-FFF2-40B4-BE49-F238E27FC236}">
                <a16:creationId xmlns:a16="http://schemas.microsoft.com/office/drawing/2014/main" id="{E306AB64-88B1-90BE-1E2E-880FE08D46F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7805303" y="-922606"/>
            <a:ext cx="3458307" cy="1742986"/>
          </a:xfrm>
          <a:prstGeom prst="rect">
            <a:avLst/>
          </a:prstGeom>
        </p:spPr>
      </p:pic>
    </p:spTree>
    <p:extLst>
      <p:ext uri="{BB962C8B-B14F-4D97-AF65-F5344CB8AC3E}">
        <p14:creationId xmlns:p14="http://schemas.microsoft.com/office/powerpoint/2010/main" val="2153449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7159123" y="1"/>
            <a:ext cx="5032877" cy="6858000"/>
          </a:xfrm>
          <a:prstGeom prst="rect">
            <a:avLst/>
          </a:prstGeom>
          <a:blipFill dpi="0" rotWithShape="0">
            <a:blip r:embed="rId3" cstate="print">
              <a:extLst>
                <a:ext uri="{28A0092B-C50C-407E-A947-70E740481C1C}">
                  <a14:useLocalDpi xmlns:a14="http://schemas.microsoft.com/office/drawing/2010/main"/>
                </a:ext>
              </a:extLst>
            </a:blip>
            <a:srcRect/>
            <a:stretch>
              <a:fillRect l="-55000" r="-5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1500555" y="382710"/>
            <a:ext cx="5188210" cy="887057"/>
          </a:xfrm>
        </p:spPr>
        <p:txBody>
          <a:bodyPr>
            <a:normAutofit/>
          </a:bodyPr>
          <a:lstStyle>
            <a:lvl1pPr>
              <a:defRPr sz="3200">
                <a:solidFill>
                  <a:schemeClr val="accent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6E35E23-1C86-983E-0156-BDDEAFB8C58C}"/>
              </a:ext>
            </a:extLst>
          </p:cNvPr>
          <p:cNvSpPr>
            <a:spLocks noGrp="1"/>
          </p:cNvSpPr>
          <p:nvPr>
            <p:ph idx="1"/>
          </p:nvPr>
        </p:nvSpPr>
        <p:spPr>
          <a:xfrm>
            <a:off x="1500555" y="1423259"/>
            <a:ext cx="5188210" cy="5025786"/>
          </a:xfrm>
        </p:spPr>
        <p:txBody>
          <a:bodyPr/>
          <a:lstStyle>
            <a:lvl1pPr>
              <a:defRPr sz="2400">
                <a:solidFill>
                  <a:schemeClr val="tx1">
                    <a:lumMod val="75000"/>
                  </a:schemeClr>
                </a:solidFill>
              </a:defRPr>
            </a:lvl1pPr>
            <a:lvl2pPr>
              <a:defRPr sz="2000">
                <a:solidFill>
                  <a:schemeClr val="tx1">
                    <a:lumMod val="75000"/>
                  </a:schemeClr>
                </a:solidFill>
              </a:defRPr>
            </a:lvl2pPr>
            <a:lvl3pPr>
              <a:defRPr sz="1800">
                <a:solidFill>
                  <a:schemeClr val="tx1">
                    <a:lumMod val="75000"/>
                  </a:schemeClr>
                </a:solidFill>
              </a:defRPr>
            </a:lvl3pPr>
            <a:lvl4pPr>
              <a:defRPr sz="1600">
                <a:solidFill>
                  <a:schemeClr val="tx1">
                    <a:lumMod val="75000"/>
                  </a:schemeClr>
                </a:solidFill>
              </a:defRPr>
            </a:lvl4pPr>
            <a:lvl5pPr>
              <a:defRPr sz="1600">
                <a:solidFill>
                  <a:schemeClr val="tx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4216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7159123" y="1"/>
            <a:ext cx="5032877" cy="6858000"/>
          </a:xfrm>
          <a:prstGeom prst="rect">
            <a:avLst/>
          </a:prstGeom>
          <a:blipFill dpi="0" rotWithShape="1">
            <a:blip r:embed="rId3">
              <a:extLst>
                <a:ext uri="{28A0092B-C50C-407E-A947-70E740481C1C}">
                  <a14:useLocalDpi xmlns:a14="http://schemas.microsoft.com/office/drawing/2010/main" val="0"/>
                </a:ext>
              </a:extLst>
            </a:blip>
            <a:srcRect/>
            <a:stretch>
              <a:fillRect l="-50000" r="-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1500555" y="382710"/>
            <a:ext cx="5188210" cy="887057"/>
          </a:xfrm>
        </p:spPr>
        <p:txBody>
          <a:bodyPr>
            <a:normAutofit/>
          </a:bodyPr>
          <a:lstStyle>
            <a:lvl1pPr>
              <a:defRPr sz="3200">
                <a:solidFill>
                  <a:schemeClr val="accent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6E35E23-1C86-983E-0156-BDDEAFB8C58C}"/>
              </a:ext>
            </a:extLst>
          </p:cNvPr>
          <p:cNvSpPr>
            <a:spLocks noGrp="1"/>
          </p:cNvSpPr>
          <p:nvPr>
            <p:ph idx="1"/>
          </p:nvPr>
        </p:nvSpPr>
        <p:spPr>
          <a:xfrm>
            <a:off x="1500555" y="1423259"/>
            <a:ext cx="5188210" cy="5025786"/>
          </a:xfrm>
        </p:spPr>
        <p:txBody>
          <a:bodyPr/>
          <a:lstStyle>
            <a:lvl1pPr>
              <a:defRPr sz="2400">
                <a:solidFill>
                  <a:schemeClr val="tx1">
                    <a:lumMod val="75000"/>
                  </a:schemeClr>
                </a:solidFill>
              </a:defRPr>
            </a:lvl1pPr>
            <a:lvl2pPr>
              <a:defRPr sz="2000">
                <a:solidFill>
                  <a:schemeClr val="tx1">
                    <a:lumMod val="75000"/>
                  </a:schemeClr>
                </a:solidFill>
              </a:defRPr>
            </a:lvl2pPr>
            <a:lvl3pPr>
              <a:defRPr sz="1800">
                <a:solidFill>
                  <a:schemeClr val="tx1">
                    <a:lumMod val="75000"/>
                  </a:schemeClr>
                </a:solidFill>
              </a:defRPr>
            </a:lvl3pPr>
            <a:lvl4pPr>
              <a:defRPr sz="1600">
                <a:solidFill>
                  <a:schemeClr val="tx1">
                    <a:lumMod val="75000"/>
                  </a:schemeClr>
                </a:solidFill>
              </a:defRPr>
            </a:lvl4pPr>
            <a:lvl5pPr>
              <a:defRPr sz="1600">
                <a:solidFill>
                  <a:schemeClr val="tx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1335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7159123" y="1"/>
            <a:ext cx="5032877" cy="6858000"/>
          </a:xfrm>
          <a:prstGeom prst="rect">
            <a:avLst/>
          </a:prstGeom>
          <a:blipFill dpi="0" rotWithShape="1">
            <a:blip r:embed="rId3">
              <a:extLst>
                <a:ext uri="{28A0092B-C50C-407E-A947-70E740481C1C}">
                  <a14:useLocalDpi xmlns:a14="http://schemas.microsoft.com/office/drawing/2010/main" val="0"/>
                </a:ext>
              </a:extLst>
            </a:blip>
            <a:srcRect/>
            <a:stretch>
              <a:fillRect l="-65000" r="-3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123D6-B306-E803-5578-DC0F6D099583}"/>
              </a:ext>
            </a:extLst>
          </p:cNvPr>
          <p:cNvSpPr>
            <a:spLocks noGrp="1"/>
          </p:cNvSpPr>
          <p:nvPr>
            <p:ph type="title"/>
          </p:nvPr>
        </p:nvSpPr>
        <p:spPr>
          <a:xfrm>
            <a:off x="1500555" y="382710"/>
            <a:ext cx="5188210" cy="887057"/>
          </a:xfrm>
        </p:spPr>
        <p:txBody>
          <a:bodyPr>
            <a:normAutofit/>
          </a:bodyPr>
          <a:lstStyle>
            <a:lvl1pPr>
              <a:defRPr sz="3200">
                <a:solidFill>
                  <a:schemeClr val="accent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6E35E23-1C86-983E-0156-BDDEAFB8C58C}"/>
              </a:ext>
            </a:extLst>
          </p:cNvPr>
          <p:cNvSpPr>
            <a:spLocks noGrp="1"/>
          </p:cNvSpPr>
          <p:nvPr>
            <p:ph idx="1"/>
          </p:nvPr>
        </p:nvSpPr>
        <p:spPr>
          <a:xfrm>
            <a:off x="1500555" y="1423259"/>
            <a:ext cx="5188210" cy="5025786"/>
          </a:xfrm>
        </p:spPr>
        <p:txBody>
          <a:bodyPr/>
          <a:lstStyle>
            <a:lvl1pPr>
              <a:defRPr sz="2400">
                <a:solidFill>
                  <a:schemeClr val="tx1">
                    <a:lumMod val="75000"/>
                  </a:schemeClr>
                </a:solidFill>
              </a:defRPr>
            </a:lvl1pPr>
            <a:lvl2pPr>
              <a:defRPr sz="2000">
                <a:solidFill>
                  <a:schemeClr val="tx1">
                    <a:lumMod val="75000"/>
                  </a:schemeClr>
                </a:solidFill>
              </a:defRPr>
            </a:lvl2pPr>
            <a:lvl3pPr>
              <a:defRPr sz="1800">
                <a:solidFill>
                  <a:schemeClr val="tx1">
                    <a:lumMod val="75000"/>
                  </a:schemeClr>
                </a:solidFill>
              </a:defRPr>
            </a:lvl3pPr>
            <a:lvl4pPr>
              <a:defRPr sz="1600">
                <a:solidFill>
                  <a:schemeClr val="tx1">
                    <a:lumMod val="75000"/>
                  </a:schemeClr>
                </a:solidFill>
              </a:defRPr>
            </a:lvl4pPr>
            <a:lvl5pPr>
              <a:defRPr sz="1600">
                <a:solidFill>
                  <a:schemeClr val="tx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1617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7159123" y="1"/>
            <a:ext cx="5032877" cy="6858000"/>
          </a:xfrm>
          <a:prstGeom prst="rect">
            <a:avLst/>
          </a:prstGeom>
          <a:blipFill dpi="0" rotWithShape="0">
            <a:blip r:embed="rId3" cstate="print">
              <a:extLst>
                <a:ext uri="{28A0092B-C50C-407E-A947-70E740481C1C}">
                  <a14:useLocalDpi xmlns:a14="http://schemas.microsoft.com/office/drawing/2010/main"/>
                </a:ext>
              </a:extLst>
            </a:blip>
            <a:srcRect/>
            <a:stretch>
              <a:fillRect l="-55000" r="-5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B7372D94-9323-E3D7-FBFE-A572E5B34F45}"/>
              </a:ext>
            </a:extLst>
          </p:cNvPr>
          <p:cNvSpPr>
            <a:spLocks noGrp="1"/>
          </p:cNvSpPr>
          <p:nvPr>
            <p:ph type="title"/>
          </p:nvPr>
        </p:nvSpPr>
        <p:spPr>
          <a:xfrm>
            <a:off x="1500555" y="382710"/>
            <a:ext cx="5188210" cy="887057"/>
          </a:xfrm>
        </p:spPr>
        <p:txBody>
          <a:bodyPr>
            <a:normAutofit/>
          </a:bodyPr>
          <a:lstStyle>
            <a:lvl1pPr>
              <a:defRPr sz="3200">
                <a:solidFill>
                  <a:schemeClr val="tx2"/>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128186C3-CE9C-A749-F1F9-9597E038C4B2}"/>
              </a:ext>
            </a:extLst>
          </p:cNvPr>
          <p:cNvSpPr>
            <a:spLocks noGrp="1"/>
          </p:cNvSpPr>
          <p:nvPr>
            <p:ph idx="1"/>
          </p:nvPr>
        </p:nvSpPr>
        <p:spPr>
          <a:xfrm>
            <a:off x="1500555" y="1423259"/>
            <a:ext cx="5188210" cy="5025786"/>
          </a:xfrm>
        </p:spPr>
        <p:txBody>
          <a:bodyPr/>
          <a:lstStyle>
            <a:lvl1pPr>
              <a:defRPr sz="2400">
                <a:solidFill>
                  <a:schemeClr val="accent1"/>
                </a:solidFill>
              </a:defRPr>
            </a:lvl1pPr>
            <a:lvl2pPr>
              <a:defRPr sz="2000">
                <a:solidFill>
                  <a:schemeClr val="accent1"/>
                </a:solidFill>
              </a:defRPr>
            </a:lvl2pPr>
            <a:lvl3pPr>
              <a:defRPr sz="1800">
                <a:solidFill>
                  <a:schemeClr val="accent1"/>
                </a:solidFill>
              </a:defRPr>
            </a:lvl3pPr>
            <a:lvl4pPr>
              <a:defRPr sz="1600">
                <a:solidFill>
                  <a:schemeClr val="accent1"/>
                </a:solidFill>
              </a:defRPr>
            </a:lvl4pPr>
            <a:lvl5pPr>
              <a:defRPr sz="16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753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7159123" y="1"/>
            <a:ext cx="5032877" cy="6858000"/>
          </a:xfrm>
          <a:prstGeom prst="rect">
            <a:avLst/>
          </a:prstGeom>
          <a:blipFill dpi="0" rotWithShape="0">
            <a:blip r:embed="rId3" cstate="print">
              <a:extLst>
                <a:ext uri="{28A0092B-C50C-407E-A947-70E740481C1C}">
                  <a14:useLocalDpi xmlns:a14="http://schemas.microsoft.com/office/drawing/2010/main"/>
                </a:ext>
              </a:extLst>
            </a:blip>
            <a:srcRect/>
            <a:tile tx="-317500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11D55426-A214-D8BE-B1E0-AFFF866B5FB6}"/>
              </a:ext>
            </a:extLst>
          </p:cNvPr>
          <p:cNvSpPr>
            <a:spLocks noGrp="1"/>
          </p:cNvSpPr>
          <p:nvPr>
            <p:ph type="title"/>
          </p:nvPr>
        </p:nvSpPr>
        <p:spPr>
          <a:xfrm>
            <a:off x="1500555" y="382710"/>
            <a:ext cx="5188210" cy="887057"/>
          </a:xfrm>
        </p:spPr>
        <p:txBody>
          <a:bodyPr>
            <a:normAutofit/>
          </a:bodyPr>
          <a:lstStyle>
            <a:lvl1pPr>
              <a:defRPr sz="3200">
                <a:solidFill>
                  <a:schemeClr val="tx2"/>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D417E4C5-D574-1B86-F4AA-68CB548FC7A9}"/>
              </a:ext>
            </a:extLst>
          </p:cNvPr>
          <p:cNvSpPr>
            <a:spLocks noGrp="1"/>
          </p:cNvSpPr>
          <p:nvPr>
            <p:ph idx="1"/>
          </p:nvPr>
        </p:nvSpPr>
        <p:spPr>
          <a:xfrm>
            <a:off x="1500555" y="1423259"/>
            <a:ext cx="5188210" cy="5025786"/>
          </a:xfrm>
        </p:spPr>
        <p:txBody>
          <a:bodyPr/>
          <a:lstStyle>
            <a:lvl1pPr>
              <a:defRPr sz="2400">
                <a:solidFill>
                  <a:schemeClr val="accent5"/>
                </a:solidFill>
              </a:defRPr>
            </a:lvl1pPr>
            <a:lvl2pPr>
              <a:defRPr sz="2000">
                <a:solidFill>
                  <a:schemeClr val="accent5"/>
                </a:solidFill>
              </a:defRPr>
            </a:lvl2pPr>
            <a:lvl3pPr>
              <a:defRPr sz="1800">
                <a:solidFill>
                  <a:schemeClr val="accent5"/>
                </a:solidFill>
              </a:defRPr>
            </a:lvl3pPr>
            <a:lvl4pPr>
              <a:defRPr sz="1600">
                <a:solidFill>
                  <a:schemeClr val="accent5"/>
                </a:solidFill>
              </a:defRPr>
            </a:lvl4pPr>
            <a:lvl5pPr>
              <a:defRPr sz="16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50154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F4C4F51-54F4-29B7-B6FD-64480318DE34}"/>
              </a:ext>
            </a:extLst>
          </p:cNvPr>
          <p:cNvSpPr/>
          <p:nvPr userDrawn="1"/>
        </p:nvSpPr>
        <p:spPr>
          <a:xfrm>
            <a:off x="7159123" y="1"/>
            <a:ext cx="5032877" cy="6858000"/>
          </a:xfrm>
          <a:prstGeom prst="rect">
            <a:avLst/>
          </a:prstGeom>
          <a:blipFill dpi="0" rotWithShape="0">
            <a:blip r:embed="rId3" cstate="print">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C5C2ED34-9E75-4789-84D1-D015BA25CB90}"/>
              </a:ext>
            </a:extLst>
          </p:cNvPr>
          <p:cNvSpPr>
            <a:spLocks noGrp="1"/>
          </p:cNvSpPr>
          <p:nvPr>
            <p:ph type="title"/>
          </p:nvPr>
        </p:nvSpPr>
        <p:spPr>
          <a:xfrm>
            <a:off x="1500555" y="382710"/>
            <a:ext cx="5188210" cy="887057"/>
          </a:xfrm>
        </p:spPr>
        <p:txBody>
          <a:bodyPr>
            <a:normAutofit/>
          </a:bodyPr>
          <a:lstStyle>
            <a:lvl1pPr>
              <a:defRPr sz="3200">
                <a:solidFill>
                  <a:schemeClr val="tx2"/>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159CAC99-9668-95A3-D815-C7B7E41D67BA}"/>
              </a:ext>
            </a:extLst>
          </p:cNvPr>
          <p:cNvSpPr>
            <a:spLocks noGrp="1"/>
          </p:cNvSpPr>
          <p:nvPr>
            <p:ph idx="1"/>
          </p:nvPr>
        </p:nvSpPr>
        <p:spPr>
          <a:xfrm>
            <a:off x="1500555" y="1423259"/>
            <a:ext cx="5188210" cy="5025786"/>
          </a:xfrm>
        </p:spPr>
        <p:txBody>
          <a:bodyPr/>
          <a:lstStyle>
            <a:lvl1pPr>
              <a:defRPr sz="2400">
                <a:solidFill>
                  <a:schemeClr val="accent5"/>
                </a:solidFill>
              </a:defRPr>
            </a:lvl1pPr>
            <a:lvl2pPr>
              <a:defRPr sz="2000">
                <a:solidFill>
                  <a:schemeClr val="accent5"/>
                </a:solidFill>
              </a:defRPr>
            </a:lvl2pPr>
            <a:lvl3pPr>
              <a:defRPr sz="1800">
                <a:solidFill>
                  <a:schemeClr val="accent5"/>
                </a:solidFill>
              </a:defRPr>
            </a:lvl3pPr>
            <a:lvl4pPr>
              <a:defRPr sz="1600">
                <a:solidFill>
                  <a:schemeClr val="accent5"/>
                </a:solidFill>
              </a:defRPr>
            </a:lvl4pPr>
            <a:lvl5pPr>
              <a:defRPr sz="16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0504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D925E756-7C8E-C7FB-0714-176D9BD560BD}"/>
              </a:ext>
            </a:extLst>
          </p:cNvPr>
          <p:cNvSpPr>
            <a:spLocks noGrp="1"/>
          </p:cNvSpPr>
          <p:nvPr>
            <p:ph type="title"/>
          </p:nvPr>
        </p:nvSpPr>
        <p:spPr>
          <a:xfrm>
            <a:off x="1500555" y="382710"/>
            <a:ext cx="5188210" cy="887057"/>
          </a:xfrm>
        </p:spPr>
        <p:txBody>
          <a:bodyPr>
            <a:normAutofit/>
          </a:bodyPr>
          <a:lstStyle>
            <a:lvl1pPr>
              <a:defRPr sz="3200">
                <a:solidFill>
                  <a:schemeClr val="accent2"/>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51C16C48-CBB2-954E-AFF7-6DBC6050A455}"/>
              </a:ext>
            </a:extLst>
          </p:cNvPr>
          <p:cNvSpPr>
            <a:spLocks noGrp="1"/>
          </p:cNvSpPr>
          <p:nvPr>
            <p:ph idx="1"/>
          </p:nvPr>
        </p:nvSpPr>
        <p:spPr>
          <a:xfrm>
            <a:off x="1500555" y="1423259"/>
            <a:ext cx="5188210" cy="5025786"/>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4509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D735F-1C90-A520-6B59-9246C2EE8D21}"/>
              </a:ext>
            </a:extLst>
          </p:cNvPr>
          <p:cNvSpPr/>
          <p:nvPr userDrawn="1"/>
        </p:nvSpPr>
        <p:spPr>
          <a:xfrm rot="5400000">
            <a:off x="-2879678" y="2954739"/>
            <a:ext cx="6858004" cy="948519"/>
          </a:xfrm>
          <a:prstGeom prst="rect">
            <a:avLst/>
          </a:prstGeom>
          <a:gradFill>
            <a:gsLst>
              <a:gs pos="0">
                <a:schemeClr val="accent5">
                  <a:lumMod val="40000"/>
                  <a:lumOff val="60000"/>
                </a:schemeClr>
              </a:gs>
              <a:gs pos="46000">
                <a:schemeClr val="accent5">
                  <a:lumMod val="95000"/>
                  <a:lumOff val="5000"/>
                </a:schemeClr>
              </a:gs>
              <a:gs pos="100000">
                <a:schemeClr val="accent5">
                  <a:lumMod val="60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2CD294-330B-BAB8-7F8C-9F4E91AA99E5}"/>
              </a:ext>
            </a:extLst>
          </p:cNvPr>
          <p:cNvSpPr/>
          <p:nvPr userDrawn="1"/>
        </p:nvSpPr>
        <p:spPr>
          <a:xfrm rot="5400000">
            <a:off x="-3391470" y="3391469"/>
            <a:ext cx="6858002" cy="75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06A3A298-EA97-07C3-136A-ABD7A5D6E1EB}"/>
              </a:ext>
            </a:extLst>
          </p:cNvPr>
          <p:cNvSpPr>
            <a:spLocks noGrp="1"/>
          </p:cNvSpPr>
          <p:nvPr>
            <p:ph type="title"/>
          </p:nvPr>
        </p:nvSpPr>
        <p:spPr>
          <a:xfrm>
            <a:off x="1500555" y="382710"/>
            <a:ext cx="5188210" cy="887057"/>
          </a:xfrm>
        </p:spPr>
        <p:txBody>
          <a:bodyPr>
            <a:normAutofit/>
          </a:bodyPr>
          <a:lstStyle>
            <a:lvl1pPr>
              <a:defRPr sz="3200">
                <a:solidFill>
                  <a:schemeClr val="tx2"/>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BD3797E9-2D39-3E82-DA14-A3E576A6F766}"/>
              </a:ext>
            </a:extLst>
          </p:cNvPr>
          <p:cNvSpPr>
            <a:spLocks noGrp="1"/>
          </p:cNvSpPr>
          <p:nvPr>
            <p:ph idx="1"/>
          </p:nvPr>
        </p:nvSpPr>
        <p:spPr>
          <a:xfrm>
            <a:off x="1500555" y="1423259"/>
            <a:ext cx="5188210" cy="5025786"/>
          </a:xfrm>
        </p:spPr>
        <p:txBody>
          <a:bodyPr/>
          <a:lstStyle>
            <a:lvl1pPr>
              <a:defRPr sz="2400">
                <a:solidFill>
                  <a:schemeClr val="accent1"/>
                </a:solidFill>
              </a:defRPr>
            </a:lvl1pPr>
            <a:lvl2pPr>
              <a:defRPr sz="2000">
                <a:solidFill>
                  <a:schemeClr val="accent1"/>
                </a:solidFill>
              </a:defRPr>
            </a:lvl2pPr>
            <a:lvl3pPr>
              <a:defRPr sz="1800">
                <a:solidFill>
                  <a:schemeClr val="accent1"/>
                </a:solidFill>
              </a:defRPr>
            </a:lvl3pPr>
            <a:lvl4pPr>
              <a:defRPr sz="1600">
                <a:solidFill>
                  <a:schemeClr val="accent1"/>
                </a:solidFill>
              </a:defRPr>
            </a:lvl4pPr>
            <a:lvl5pPr>
              <a:defRPr sz="16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1538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368804-3685-E726-C591-EFFB50DE6A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59D7E2E-0978-2709-64C1-625776B41E07}"/>
              </a:ext>
            </a:extLst>
          </p:cNvPr>
          <p:cNvSpPr>
            <a:spLocks noGrp="1"/>
          </p:cNvSpPr>
          <p:nvPr>
            <p:ph type="body" idx="1"/>
          </p:nvPr>
        </p:nvSpPr>
        <p:spPr>
          <a:xfrm>
            <a:off x="838200" y="1825625"/>
            <a:ext cx="10515600" cy="42628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C30588C-EA36-A149-5396-553DE4D47899}"/>
              </a:ext>
            </a:extLst>
          </p:cNvPr>
          <p:cNvSpPr>
            <a:spLocks noGrp="1"/>
          </p:cNvSpPr>
          <p:nvPr>
            <p:ph type="dt" sz="half" idx="2"/>
          </p:nvPr>
        </p:nvSpPr>
        <p:spPr>
          <a:xfrm>
            <a:off x="838200" y="6492875"/>
            <a:ext cx="2743200" cy="228600"/>
          </a:xfrm>
          <a:prstGeom prst="rect">
            <a:avLst/>
          </a:prstGeom>
        </p:spPr>
        <p:txBody>
          <a:bodyPr vert="horz" lIns="91440" tIns="45720" rIns="91440" bIns="45720" rtlCol="0" anchor="ctr"/>
          <a:lstStyle>
            <a:lvl1pPr algn="l">
              <a:defRPr sz="1050" b="1">
                <a:solidFill>
                  <a:schemeClr val="tx1"/>
                </a:solidFill>
                <a:latin typeface="+mj-lt"/>
              </a:defRPr>
            </a:lvl1pPr>
          </a:lstStyle>
          <a:p>
            <a:r>
              <a:rPr lang="en-US" dirty="0"/>
              <a:t>January 2024</a:t>
            </a:r>
          </a:p>
        </p:txBody>
      </p:sp>
      <p:sp>
        <p:nvSpPr>
          <p:cNvPr id="5" name="Footer Placeholder 4">
            <a:extLst>
              <a:ext uri="{FF2B5EF4-FFF2-40B4-BE49-F238E27FC236}">
                <a16:creationId xmlns:a16="http://schemas.microsoft.com/office/drawing/2014/main" id="{EA3688BB-AA84-71BA-7C0A-5CE310CD2689}"/>
              </a:ext>
            </a:extLst>
          </p:cNvPr>
          <p:cNvSpPr>
            <a:spLocks noGrp="1"/>
          </p:cNvSpPr>
          <p:nvPr>
            <p:ph type="ftr" sz="quarter" idx="3"/>
          </p:nvPr>
        </p:nvSpPr>
        <p:spPr>
          <a:xfrm>
            <a:off x="4038600" y="6492875"/>
            <a:ext cx="4114800" cy="228600"/>
          </a:xfrm>
          <a:prstGeom prst="rect">
            <a:avLst/>
          </a:prstGeom>
        </p:spPr>
        <p:txBody>
          <a:bodyPr vert="horz" lIns="91440" tIns="45720" rIns="91440" bIns="45720" rtlCol="0" anchor="ctr"/>
          <a:lstStyle>
            <a:lvl1pPr algn="ctr">
              <a:defRPr sz="1050">
                <a:solidFill>
                  <a:schemeClr val="tx1"/>
                </a:solidFill>
                <a:latin typeface="+mj-lt"/>
              </a:defRPr>
            </a:lvl1pPr>
          </a:lstStyle>
          <a:p>
            <a:endParaRPr lang="en-US"/>
          </a:p>
        </p:txBody>
      </p:sp>
      <p:sp>
        <p:nvSpPr>
          <p:cNvPr id="6" name="Slide Number Placeholder 5">
            <a:extLst>
              <a:ext uri="{FF2B5EF4-FFF2-40B4-BE49-F238E27FC236}">
                <a16:creationId xmlns:a16="http://schemas.microsoft.com/office/drawing/2014/main" id="{66F847EC-8E69-EEF5-BED8-285ADE1BB6ED}"/>
              </a:ext>
            </a:extLst>
          </p:cNvPr>
          <p:cNvSpPr>
            <a:spLocks noGrp="1"/>
          </p:cNvSpPr>
          <p:nvPr>
            <p:ph type="sldNum" sz="quarter" idx="4"/>
          </p:nvPr>
        </p:nvSpPr>
        <p:spPr>
          <a:xfrm>
            <a:off x="8610600" y="6492875"/>
            <a:ext cx="2743200" cy="228600"/>
          </a:xfrm>
          <a:prstGeom prst="rect">
            <a:avLst/>
          </a:prstGeom>
        </p:spPr>
        <p:txBody>
          <a:bodyPr vert="horz" lIns="91440" tIns="45720" rIns="91440" bIns="45720" rtlCol="0" anchor="ctr"/>
          <a:lstStyle>
            <a:lvl1pPr algn="r">
              <a:defRPr sz="1050">
                <a:solidFill>
                  <a:schemeClr val="tx1"/>
                </a:solidFill>
                <a:latin typeface="+mj-lt"/>
              </a:defRPr>
            </a:lvl1pPr>
          </a:lstStyle>
          <a:p>
            <a:fld id="{B7C7E662-BA5E-4B2B-A9D6-D5DBA754F9BA}" type="slidenum">
              <a:rPr lang="en-US" smtClean="0"/>
              <a:pPr/>
              <a:t>‹#›</a:t>
            </a:fld>
            <a:endParaRPr lang="en-US"/>
          </a:p>
        </p:txBody>
      </p:sp>
    </p:spTree>
    <p:extLst>
      <p:ext uri="{BB962C8B-B14F-4D97-AF65-F5344CB8AC3E}">
        <p14:creationId xmlns:p14="http://schemas.microsoft.com/office/powerpoint/2010/main" val="3367181256"/>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60" r:id="rId4"/>
    <p:sldLayoutId id="2147483663" r:id="rId5"/>
    <p:sldLayoutId id="2147483672" r:id="rId6"/>
    <p:sldLayoutId id="2147483661" r:id="rId7"/>
    <p:sldLayoutId id="2147483664" r:id="rId8"/>
    <p:sldLayoutId id="2147483662" r:id="rId9"/>
    <p:sldLayoutId id="2147483665" r:id="rId10"/>
    <p:sldLayoutId id="2147483666" r:id="rId11"/>
    <p:sldLayoutId id="2147483674" r:id="rId12"/>
    <p:sldLayoutId id="2147483675" r:id="rId13"/>
    <p:sldLayoutId id="2147483667" r:id="rId14"/>
    <p:sldLayoutId id="2147483668" r:id="rId15"/>
    <p:sldLayoutId id="2147483669" r:id="rId16"/>
    <p:sldLayoutId id="2147483670" r:id="rId17"/>
    <p:sldLayoutId id="2147483671" r:id="rId18"/>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24.png"/><Relationship Id="rId16" Type="http://schemas.openxmlformats.org/officeDocument/2006/relationships/image" Target="../media/image38.png"/><Relationship Id="rId1" Type="http://schemas.openxmlformats.org/officeDocument/2006/relationships/slideLayout" Target="../slideLayouts/slideLayout9.xml"/><Relationship Id="rId6" Type="http://schemas.openxmlformats.org/officeDocument/2006/relationships/image" Target="../media/image28.jpe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s/_rels/slide9.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55.jpeg"/><Relationship Id="rId7" Type="http://schemas.openxmlformats.org/officeDocument/2006/relationships/image" Target="../media/image59.jpeg"/><Relationship Id="rId2" Type="http://schemas.microsoft.com/office/2018/10/relationships/comments" Target="../comments/modernComment_108_C424DA0D.xml"/><Relationship Id="rId1" Type="http://schemas.openxmlformats.org/officeDocument/2006/relationships/slideLayout" Target="../slideLayouts/slideLayout9.xml"/><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slide" Target="slide21.xml"/><Relationship Id="rId4" Type="http://schemas.openxmlformats.org/officeDocument/2006/relationships/image" Target="../media/image56.jpeg"/><Relationship Id="rId9" Type="http://schemas.openxmlformats.org/officeDocument/2006/relationships/image" Target="../media/image60.jpeg"/></Relationships>
</file>

<file path=ppt/slides/_rels/slide10.xml.rels><?xml version="1.0" encoding="UTF-8" standalone="yes"?>
<Relationships xmlns="http://schemas.openxmlformats.org/package/2006/relationships"><Relationship Id="rId3" Type="http://schemas.openxmlformats.org/officeDocument/2006/relationships/slide" Target="slide9.xml"/><Relationship Id="rId2" Type="http://schemas.microsoft.com/office/2018/10/relationships/comments" Target="../comments/modernComment_114_279A41B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F9AD-B59D-82D5-08F6-835DEC807060}"/>
              </a:ext>
            </a:extLst>
          </p:cNvPr>
          <p:cNvSpPr>
            <a:spLocks noGrp="1"/>
          </p:cNvSpPr>
          <p:nvPr>
            <p:ph type="ctrTitle"/>
          </p:nvPr>
        </p:nvSpPr>
        <p:spPr>
          <a:xfrm>
            <a:off x="190747" y="1635607"/>
            <a:ext cx="4398952" cy="2387600"/>
          </a:xfrm>
        </p:spPr>
        <p:txBody>
          <a:bodyPr>
            <a:noAutofit/>
          </a:bodyPr>
          <a:lstStyle/>
          <a:p>
            <a:pPr algn="ctr"/>
            <a:r>
              <a:rPr lang="en-US" sz="4000" dirty="0"/>
              <a:t>Management &amp; Engineering Technologies International, Inc.</a:t>
            </a:r>
          </a:p>
        </p:txBody>
      </p:sp>
      <p:pic>
        <p:nvPicPr>
          <p:cNvPr id="5" name="Picture 4">
            <a:extLst>
              <a:ext uri="{FF2B5EF4-FFF2-40B4-BE49-F238E27FC236}">
                <a16:creationId xmlns:a16="http://schemas.microsoft.com/office/drawing/2014/main" id="{814FA54C-40CC-040E-EEC0-FEE6C7DDA00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301793" y="692528"/>
            <a:ext cx="2176860" cy="66873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82A64DA5-6615-2E44-0E31-C691FF5FA7B8}"/>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169055" y="4530610"/>
            <a:ext cx="1105943" cy="78773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B284AB7B-E31A-D08B-9E13-C2D54D248AF5}"/>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2469865" y="4420082"/>
            <a:ext cx="1008789" cy="1008789"/>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8AC7A79-CA96-CA21-A25A-5BB5A0DCC828}"/>
              </a:ext>
            </a:extLst>
          </p:cNvPr>
          <p:cNvSpPr txBox="1"/>
          <p:nvPr/>
        </p:nvSpPr>
        <p:spPr>
          <a:xfrm>
            <a:off x="190747" y="5936274"/>
            <a:ext cx="4398952" cy="523220"/>
          </a:xfrm>
          <a:prstGeom prst="rect">
            <a:avLst/>
          </a:prstGeom>
          <a:noFill/>
        </p:spPr>
        <p:txBody>
          <a:bodyPr wrap="square" rtlCol="0">
            <a:spAutoFit/>
          </a:bodyPr>
          <a:lstStyle/>
          <a:p>
            <a:pPr algn="ctr"/>
            <a:r>
              <a:rPr lang="es-ES" sz="1400" dirty="0">
                <a:solidFill>
                  <a:schemeClr val="bg1"/>
                </a:solidFill>
                <a:latin typeface="Roboto Medium" panose="02000000000000000000" pitchFamily="2" charset="0"/>
                <a:ea typeface="Roboto Medium" panose="02000000000000000000" pitchFamily="2" charset="0"/>
              </a:rPr>
              <a:t>8600 Boeing Drive, El Paso, TX 79925</a:t>
            </a:r>
          </a:p>
          <a:p>
            <a:pPr algn="ctr"/>
            <a:r>
              <a:rPr lang="es-ES" sz="1400" dirty="0">
                <a:solidFill>
                  <a:schemeClr val="bg1"/>
                </a:solidFill>
                <a:latin typeface="Roboto Medium" panose="02000000000000000000" pitchFamily="2" charset="0"/>
                <a:ea typeface="Roboto Medium" panose="02000000000000000000" pitchFamily="2" charset="0"/>
              </a:rPr>
              <a:t>915-772-4975 | www.meticorp.com</a:t>
            </a:r>
          </a:p>
        </p:txBody>
      </p:sp>
    </p:spTree>
    <p:extLst>
      <p:ext uri="{BB962C8B-B14F-4D97-AF65-F5344CB8AC3E}">
        <p14:creationId xmlns:p14="http://schemas.microsoft.com/office/powerpoint/2010/main" val="181984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1E0CB-606B-A573-704D-4B079612FE82}"/>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F812B909-6E96-A26C-0E89-3D1558146430}"/>
              </a:ext>
            </a:extLst>
          </p:cNvPr>
          <p:cNvSpPr>
            <a:spLocks noGrp="1"/>
          </p:cNvSpPr>
          <p:nvPr>
            <p:ph idx="1"/>
          </p:nvPr>
        </p:nvSpPr>
        <p:spPr>
          <a:xfrm>
            <a:off x="838200" y="1824945"/>
            <a:ext cx="4805148" cy="3492145"/>
          </a:xfrm>
        </p:spPr>
        <p:txBody>
          <a:bodyPr numCol="1" spcCol="274320">
            <a:normAutofit/>
          </a:bodyPr>
          <a:lstStyle/>
          <a:p>
            <a:pPr marL="0" indent="0">
              <a:lnSpc>
                <a:spcPts val="2400"/>
              </a:lnSpc>
              <a:buNone/>
            </a:pPr>
            <a:r>
              <a:rPr lang="en-US" sz="1400" dirty="0"/>
              <a:t>Since its inception over 30 years ago, METI has been committed to delivering the highest quality of professional Advisory and Assistance Services (A&amp;AS); Engineering and Analysis Support; Test and Evaluation (T&amp;E) Support; IT Support Services; and Natural Resource Management to our customers.</a:t>
            </a:r>
          </a:p>
          <a:p>
            <a:pPr marL="0" indent="0">
              <a:lnSpc>
                <a:spcPts val="2200"/>
              </a:lnSpc>
              <a:buNone/>
            </a:pPr>
            <a:r>
              <a:rPr lang="en-US" sz="1400" dirty="0"/>
              <a:t>METI, committed to quality, maintains a highly talented staff  that uses a synthesis of proven and comprehensive quality and management processes to consistently deliver exceptional product and services in support of our customer’s needs and mission objectives.</a:t>
            </a:r>
          </a:p>
        </p:txBody>
      </p:sp>
      <p:graphicFrame>
        <p:nvGraphicFramePr>
          <p:cNvPr id="4" name="Table 4">
            <a:extLst>
              <a:ext uri="{FF2B5EF4-FFF2-40B4-BE49-F238E27FC236}">
                <a16:creationId xmlns:a16="http://schemas.microsoft.com/office/drawing/2014/main" id="{35574F49-C120-46CA-3F27-593C8E6C0E68}"/>
              </a:ext>
            </a:extLst>
          </p:cNvPr>
          <p:cNvGraphicFramePr>
            <a:graphicFrameLocks noGrp="1"/>
          </p:cNvGraphicFramePr>
          <p:nvPr>
            <p:extLst>
              <p:ext uri="{D42A27DB-BD31-4B8C-83A1-F6EECF244321}">
                <p14:modId xmlns:p14="http://schemas.microsoft.com/office/powerpoint/2010/main" val="4135987037"/>
              </p:ext>
            </p:extLst>
          </p:nvPr>
        </p:nvGraphicFramePr>
        <p:xfrm>
          <a:off x="6237027" y="1734598"/>
          <a:ext cx="5240740" cy="3672840"/>
        </p:xfrm>
        <a:graphic>
          <a:graphicData uri="http://schemas.openxmlformats.org/drawingml/2006/table">
            <a:tbl>
              <a:tblPr firstRow="1" bandRow="1">
                <a:tableStyleId>{68D230F3-CF80-4859-8CE7-A43EE81993B5}</a:tableStyleId>
              </a:tblPr>
              <a:tblGrid>
                <a:gridCol w="1528549">
                  <a:extLst>
                    <a:ext uri="{9D8B030D-6E8A-4147-A177-3AD203B41FA5}">
                      <a16:colId xmlns:a16="http://schemas.microsoft.com/office/drawing/2014/main" val="470984640"/>
                    </a:ext>
                  </a:extLst>
                </a:gridCol>
                <a:gridCol w="3712191">
                  <a:extLst>
                    <a:ext uri="{9D8B030D-6E8A-4147-A177-3AD203B41FA5}">
                      <a16:colId xmlns:a16="http://schemas.microsoft.com/office/drawing/2014/main" val="4259761785"/>
                    </a:ext>
                  </a:extLst>
                </a:gridCol>
              </a:tblGrid>
              <a:tr h="370840">
                <a:tc gridSpan="2">
                  <a:txBody>
                    <a:bodyPr/>
                    <a:lstStyle/>
                    <a:p>
                      <a:pPr algn="ctr"/>
                      <a:r>
                        <a:rPr lang="en-US" sz="1200" dirty="0">
                          <a:solidFill>
                            <a:schemeClr val="bg2"/>
                          </a:solidFill>
                          <a:latin typeface="+mj-lt"/>
                        </a:rPr>
                        <a:t>Management and Engineering Technologies International, Inc. (METI)</a:t>
                      </a:r>
                    </a:p>
                  </a:txBody>
                  <a:tcPr marL="137160" marR="137160" marT="137160" marB="137160" anchor="ctr">
                    <a:solidFill>
                      <a:schemeClr val="tx2"/>
                    </a:solidFill>
                  </a:tcPr>
                </a:tc>
                <a:tc hMerge="1">
                  <a:txBody>
                    <a:bodyPr/>
                    <a:lstStyle/>
                    <a:p>
                      <a:endParaRPr lang="en-US" dirty="0"/>
                    </a:p>
                  </a:txBody>
                  <a:tcPr/>
                </a:tc>
                <a:extLst>
                  <a:ext uri="{0D108BD9-81ED-4DB2-BD59-A6C34878D82A}">
                    <a16:rowId xmlns:a16="http://schemas.microsoft.com/office/drawing/2014/main" val="4060191769"/>
                  </a:ext>
                </a:extLst>
              </a:tr>
              <a:tr h="370840">
                <a:tc>
                  <a:txBody>
                    <a:bodyPr/>
                    <a:lstStyle/>
                    <a:p>
                      <a:r>
                        <a:rPr lang="en-US" sz="1100" dirty="0">
                          <a:solidFill>
                            <a:schemeClr val="tx1"/>
                          </a:solidFill>
                          <a:latin typeface="+mj-lt"/>
                        </a:rPr>
                        <a:t>Company</a:t>
                      </a:r>
                      <a:endParaRPr lang="en-US" sz="1100" dirty="0">
                        <a:solidFill>
                          <a:schemeClr val="tx1"/>
                        </a:solidFill>
                        <a:latin typeface="+mj-lt"/>
                        <a:ea typeface="Roboto Medium" panose="02000000000000000000" pitchFamily="2" charset="0"/>
                      </a:endParaRPr>
                    </a:p>
                  </a:txBody>
                  <a:tcPr marL="137160" marR="137160" marT="137160" marB="137160" anchor="ctr">
                    <a:solidFill>
                      <a:schemeClr val="bg1">
                        <a:lumMod val="75000"/>
                        <a:alpha val="20000"/>
                      </a:schemeClr>
                    </a:solidFill>
                  </a:tcPr>
                </a:tc>
                <a:tc>
                  <a:txBody>
                    <a:bodyPr/>
                    <a:lstStyle/>
                    <a:p>
                      <a:pPr marL="171450" indent="-171450">
                        <a:buFont typeface="Arial" panose="020B0604020202020204" pitchFamily="34" charset="0"/>
                        <a:buChar char="•"/>
                      </a:pPr>
                      <a:r>
                        <a:rPr lang="en-US" sz="1100" dirty="0"/>
                        <a:t>Small Disadvantaged Business </a:t>
                      </a:r>
                    </a:p>
                    <a:p>
                      <a:pPr marL="171450" indent="-171450">
                        <a:buFont typeface="Arial" panose="020B0604020202020204" pitchFamily="34" charset="0"/>
                        <a:buChar char="•"/>
                      </a:pPr>
                      <a:r>
                        <a:rPr lang="en-US" sz="1100" dirty="0"/>
                        <a:t>Employee Owned 20% ESOP</a:t>
                      </a:r>
                    </a:p>
                  </a:txBody>
                  <a:tcPr marL="137160" marR="137160" marT="137160" marB="137160" anchor="ctr">
                    <a:solidFill>
                      <a:schemeClr val="bg1">
                        <a:lumMod val="75000"/>
                        <a:alpha val="20000"/>
                      </a:schemeClr>
                    </a:solidFill>
                  </a:tcPr>
                </a:tc>
                <a:extLst>
                  <a:ext uri="{0D108BD9-81ED-4DB2-BD59-A6C34878D82A}">
                    <a16:rowId xmlns:a16="http://schemas.microsoft.com/office/drawing/2014/main" val="3722424816"/>
                  </a:ext>
                </a:extLst>
              </a:tr>
              <a:tr h="370840">
                <a:tc>
                  <a:txBody>
                    <a:bodyPr/>
                    <a:lstStyle/>
                    <a:p>
                      <a:r>
                        <a:rPr lang="en-US" sz="1100" dirty="0">
                          <a:solidFill>
                            <a:schemeClr val="tx1"/>
                          </a:solidFill>
                          <a:latin typeface="+mj-lt"/>
                        </a:rPr>
                        <a:t>Headquarters</a:t>
                      </a:r>
                      <a:endParaRPr lang="en-US" sz="1100" dirty="0">
                        <a:solidFill>
                          <a:schemeClr val="tx1"/>
                        </a:solidFill>
                        <a:latin typeface="+mj-lt"/>
                        <a:ea typeface="Roboto Medium" panose="02000000000000000000" pitchFamily="2" charset="0"/>
                      </a:endParaRPr>
                    </a:p>
                  </a:txBody>
                  <a:tcPr marL="137160" marR="137160" marT="137160" marB="137160" anchor="ctr"/>
                </a:tc>
                <a:tc>
                  <a:txBody>
                    <a:bodyPr/>
                    <a:lstStyle/>
                    <a:p>
                      <a:r>
                        <a:rPr lang="en-US" sz="1100" dirty="0"/>
                        <a:t>El Paso, Texas</a:t>
                      </a:r>
                    </a:p>
                  </a:txBody>
                  <a:tcPr marL="137160" marR="137160" marT="137160" marB="137160" anchor="ctr"/>
                </a:tc>
                <a:extLst>
                  <a:ext uri="{0D108BD9-81ED-4DB2-BD59-A6C34878D82A}">
                    <a16:rowId xmlns:a16="http://schemas.microsoft.com/office/drawing/2014/main" val="613352455"/>
                  </a:ext>
                </a:extLst>
              </a:tr>
              <a:tr h="370840">
                <a:tc>
                  <a:txBody>
                    <a:bodyPr/>
                    <a:lstStyle/>
                    <a:p>
                      <a:r>
                        <a:rPr lang="en-US" sz="1100" dirty="0">
                          <a:solidFill>
                            <a:schemeClr val="tx1"/>
                          </a:solidFill>
                          <a:latin typeface="+mj-lt"/>
                        </a:rPr>
                        <a:t>Incorporated</a:t>
                      </a:r>
                      <a:endParaRPr lang="en-US" sz="1100" dirty="0">
                        <a:solidFill>
                          <a:schemeClr val="tx1"/>
                        </a:solidFill>
                        <a:latin typeface="+mj-lt"/>
                        <a:ea typeface="Roboto Medium" panose="02000000000000000000" pitchFamily="2" charset="0"/>
                      </a:endParaRPr>
                    </a:p>
                  </a:txBody>
                  <a:tcPr marL="137160" marR="137160" marT="137160" marB="137160" anchor="ctr">
                    <a:solidFill>
                      <a:schemeClr val="bg1">
                        <a:lumMod val="75000"/>
                        <a:alpha val="20000"/>
                      </a:schemeClr>
                    </a:solidFill>
                  </a:tcPr>
                </a:tc>
                <a:tc>
                  <a:txBody>
                    <a:bodyPr/>
                    <a:lstStyle/>
                    <a:p>
                      <a:r>
                        <a:rPr lang="en-US" sz="1100" dirty="0"/>
                        <a:t>1994</a:t>
                      </a:r>
                    </a:p>
                  </a:txBody>
                  <a:tcPr marL="137160" marR="137160" marT="137160" marB="137160" anchor="ctr">
                    <a:solidFill>
                      <a:schemeClr val="bg1">
                        <a:lumMod val="75000"/>
                        <a:alpha val="20000"/>
                      </a:schemeClr>
                    </a:solidFill>
                  </a:tcPr>
                </a:tc>
                <a:extLst>
                  <a:ext uri="{0D108BD9-81ED-4DB2-BD59-A6C34878D82A}">
                    <a16:rowId xmlns:a16="http://schemas.microsoft.com/office/drawing/2014/main" val="2188112544"/>
                  </a:ext>
                </a:extLst>
              </a:tr>
              <a:tr h="370840">
                <a:tc>
                  <a:txBody>
                    <a:bodyPr/>
                    <a:lstStyle/>
                    <a:p>
                      <a:r>
                        <a:rPr lang="en-US" sz="1100" dirty="0">
                          <a:solidFill>
                            <a:schemeClr val="tx1"/>
                          </a:solidFill>
                          <a:latin typeface="+mj-lt"/>
                        </a:rPr>
                        <a:t>Facility Clearance</a:t>
                      </a:r>
                      <a:endParaRPr lang="en-US" sz="1100" dirty="0">
                        <a:solidFill>
                          <a:schemeClr val="tx1"/>
                        </a:solidFill>
                        <a:latin typeface="+mj-lt"/>
                        <a:ea typeface="Roboto Medium" panose="02000000000000000000" pitchFamily="2" charset="0"/>
                      </a:endParaRPr>
                    </a:p>
                  </a:txBody>
                  <a:tcPr marL="137160" marR="137160" marT="137160" marB="137160" anchor="ctr"/>
                </a:tc>
                <a:tc>
                  <a:txBody>
                    <a:bodyPr/>
                    <a:lstStyle/>
                    <a:p>
                      <a:r>
                        <a:rPr lang="en-US" sz="1100" dirty="0"/>
                        <a:t>Top Secret</a:t>
                      </a:r>
                    </a:p>
                  </a:txBody>
                  <a:tcPr marL="137160" marR="137160" marT="137160" marB="137160" anchor="ctr"/>
                </a:tc>
                <a:extLst>
                  <a:ext uri="{0D108BD9-81ED-4DB2-BD59-A6C34878D82A}">
                    <a16:rowId xmlns:a16="http://schemas.microsoft.com/office/drawing/2014/main" val="3104302626"/>
                  </a:ext>
                </a:extLst>
              </a:tr>
              <a:tr h="370840">
                <a:tc>
                  <a:txBody>
                    <a:bodyPr/>
                    <a:lstStyle/>
                    <a:p>
                      <a:r>
                        <a:rPr lang="en-US" sz="1100" dirty="0">
                          <a:solidFill>
                            <a:schemeClr val="tx1"/>
                          </a:solidFill>
                          <a:latin typeface="+mj-lt"/>
                        </a:rPr>
                        <a:t>Corporate Certifications &amp; Qualifications</a:t>
                      </a:r>
                      <a:endParaRPr lang="en-US" sz="1100" dirty="0">
                        <a:solidFill>
                          <a:schemeClr val="tx1"/>
                        </a:solidFill>
                        <a:latin typeface="+mj-lt"/>
                        <a:ea typeface="Roboto Medium" panose="02000000000000000000" pitchFamily="2" charset="0"/>
                      </a:endParaRPr>
                    </a:p>
                  </a:txBody>
                  <a:tcPr marL="137160" marR="137160" marT="137160" marB="137160" anchor="ctr">
                    <a:solidFill>
                      <a:schemeClr val="bg1">
                        <a:lumMod val="75000"/>
                        <a:alpha val="20000"/>
                      </a:schemeClr>
                    </a:solidFill>
                  </a:tcPr>
                </a:tc>
                <a:tc>
                  <a:txBody>
                    <a:bodyPr/>
                    <a:lstStyle/>
                    <a:p>
                      <a:pPr marL="171450" indent="-171450">
                        <a:buFont typeface="Arial" panose="020B0604020202020204" pitchFamily="34" charset="0"/>
                        <a:buChar char="•"/>
                      </a:pPr>
                      <a:r>
                        <a:rPr lang="en-US" sz="1100" dirty="0"/>
                        <a:t>AS9100D certified ISO 9001:2015 QMS</a:t>
                      </a:r>
                    </a:p>
                    <a:p>
                      <a:pPr marL="171450" indent="-171450">
                        <a:buFont typeface="Arial" panose="020B0604020202020204" pitchFamily="34" charset="0"/>
                        <a:buChar char="•"/>
                      </a:pPr>
                      <a:r>
                        <a:rPr lang="en-US" sz="1100" dirty="0"/>
                        <a:t>DCAA Approved Accounting System</a:t>
                      </a:r>
                    </a:p>
                    <a:p>
                      <a:pPr marL="171450" indent="-171450">
                        <a:buFont typeface="Arial" panose="020B0604020202020204" pitchFamily="34" charset="0"/>
                        <a:buChar char="•"/>
                      </a:pPr>
                      <a:r>
                        <a:rPr lang="en-US" sz="1100" dirty="0"/>
                        <a:t>Approved billing rates</a:t>
                      </a:r>
                    </a:p>
                    <a:p>
                      <a:pPr marL="171450" indent="-171450">
                        <a:buFont typeface="Arial" panose="020B0604020202020204" pitchFamily="34" charset="0"/>
                        <a:buChar char="•"/>
                      </a:pPr>
                      <a:r>
                        <a:rPr lang="en-US" sz="1100" dirty="0"/>
                        <a:t>Government Approved Purchasing System</a:t>
                      </a:r>
                    </a:p>
                    <a:p>
                      <a:pPr marL="171450" indent="-171450">
                        <a:buFont typeface="Arial" panose="020B0604020202020204" pitchFamily="34" charset="0"/>
                        <a:buChar char="•"/>
                      </a:pPr>
                      <a:r>
                        <a:rPr lang="en-US" sz="1100" dirty="0"/>
                        <a:t>Registered with the US Department of State and maintains an ITAR Compliance Program</a:t>
                      </a:r>
                    </a:p>
                  </a:txBody>
                  <a:tcPr marL="137160" marR="137160" marT="137160" marB="137160" anchor="ctr">
                    <a:solidFill>
                      <a:schemeClr val="bg1">
                        <a:lumMod val="75000"/>
                        <a:alpha val="20000"/>
                      </a:schemeClr>
                    </a:solidFill>
                  </a:tcPr>
                </a:tc>
                <a:extLst>
                  <a:ext uri="{0D108BD9-81ED-4DB2-BD59-A6C34878D82A}">
                    <a16:rowId xmlns:a16="http://schemas.microsoft.com/office/drawing/2014/main" val="670607556"/>
                  </a:ext>
                </a:extLst>
              </a:tr>
            </a:tbl>
          </a:graphicData>
        </a:graphic>
      </p:graphicFrame>
      <p:sp>
        <p:nvSpPr>
          <p:cNvPr id="8" name="Date Placeholder 3">
            <a:extLst>
              <a:ext uri="{FF2B5EF4-FFF2-40B4-BE49-F238E27FC236}">
                <a16:creationId xmlns:a16="http://schemas.microsoft.com/office/drawing/2014/main" id="{DB9C9FDA-3860-A947-90BD-C9A14387BB98}"/>
              </a:ext>
            </a:extLst>
          </p:cNvPr>
          <p:cNvSpPr>
            <a:spLocks noGrp="1"/>
          </p:cNvSpPr>
          <p:nvPr>
            <p:ph type="dt" sz="half" idx="4294967295"/>
          </p:nvPr>
        </p:nvSpPr>
        <p:spPr>
          <a:xfrm>
            <a:off x="838199" y="6492875"/>
            <a:ext cx="3887183" cy="228600"/>
          </a:xfrm>
        </p:spPr>
        <p:txBody>
          <a:bodyPr/>
          <a:lstStyle>
            <a:lvl1pPr>
              <a:defRPr>
                <a:solidFill>
                  <a:schemeClr val="bg1"/>
                </a:solidFill>
              </a:defRPr>
            </a:lvl1pPr>
          </a:lstStyle>
          <a:p>
            <a:r>
              <a:rPr lang="en-US" dirty="0"/>
              <a:t>Management &amp; Engineering Technologies International, Inc.</a:t>
            </a:r>
          </a:p>
        </p:txBody>
      </p:sp>
      <p:sp>
        <p:nvSpPr>
          <p:cNvPr id="10" name="Slide Number Placeholder 5">
            <a:extLst>
              <a:ext uri="{FF2B5EF4-FFF2-40B4-BE49-F238E27FC236}">
                <a16:creationId xmlns:a16="http://schemas.microsoft.com/office/drawing/2014/main" id="{6669FF7A-FF74-D619-B31D-AA6518C60128}"/>
              </a:ext>
            </a:extLst>
          </p:cNvPr>
          <p:cNvSpPr>
            <a:spLocks noGrp="1"/>
          </p:cNvSpPr>
          <p:nvPr>
            <p:ph type="sldNum" sz="quarter" idx="4294967295"/>
          </p:nvPr>
        </p:nvSpPr>
        <p:spPr>
          <a:xfrm>
            <a:off x="8610600" y="6492875"/>
            <a:ext cx="2743200" cy="228600"/>
          </a:xfrm>
        </p:spPr>
        <p:txBody>
          <a:bodyPr/>
          <a:lstStyle>
            <a:lvl1pPr>
              <a:defRPr>
                <a:solidFill>
                  <a:schemeClr val="bg1"/>
                </a:solidFill>
              </a:defRPr>
            </a:lvl1pPr>
          </a:lstStyle>
          <a:p>
            <a:fld id="{607A8522-FE06-4E64-865D-D8401A1335B4}" type="slidenum">
              <a:rPr lang="en-US" smtClean="0"/>
              <a:pPr/>
              <a:t>2</a:t>
            </a:fld>
            <a:endParaRPr lang="en-US" dirty="0"/>
          </a:p>
        </p:txBody>
      </p:sp>
    </p:spTree>
    <p:extLst>
      <p:ext uri="{BB962C8B-B14F-4D97-AF65-F5344CB8AC3E}">
        <p14:creationId xmlns:p14="http://schemas.microsoft.com/office/powerpoint/2010/main" val="1956949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E74E9-931D-B73F-18D4-9887C31D1973}"/>
              </a:ext>
            </a:extLst>
          </p:cNvPr>
          <p:cNvSpPr>
            <a:spLocks noGrp="1"/>
          </p:cNvSpPr>
          <p:nvPr>
            <p:ph type="title"/>
          </p:nvPr>
        </p:nvSpPr>
        <p:spPr/>
        <p:txBody>
          <a:bodyPr/>
          <a:lstStyle/>
          <a:p>
            <a:r>
              <a:rPr lang="en-US" dirty="0"/>
              <a:t>Mission &amp; Values</a:t>
            </a:r>
          </a:p>
        </p:txBody>
      </p:sp>
      <p:sp>
        <p:nvSpPr>
          <p:cNvPr id="3" name="Content Placeholder 2">
            <a:extLst>
              <a:ext uri="{FF2B5EF4-FFF2-40B4-BE49-F238E27FC236}">
                <a16:creationId xmlns:a16="http://schemas.microsoft.com/office/drawing/2014/main" id="{39D8E7F9-F971-13C9-49F6-E37B299B93B7}"/>
              </a:ext>
            </a:extLst>
          </p:cNvPr>
          <p:cNvSpPr>
            <a:spLocks noGrp="1"/>
          </p:cNvSpPr>
          <p:nvPr>
            <p:ph idx="1"/>
          </p:nvPr>
        </p:nvSpPr>
        <p:spPr>
          <a:xfrm>
            <a:off x="1160584" y="1023581"/>
            <a:ext cx="5861539" cy="5697893"/>
          </a:xfrm>
        </p:spPr>
        <p:txBody>
          <a:bodyPr>
            <a:normAutofit/>
          </a:bodyPr>
          <a:lstStyle/>
          <a:p>
            <a:pPr marL="0" indent="0">
              <a:buNone/>
            </a:pPr>
            <a:r>
              <a:rPr lang="en-US" sz="1800" dirty="0">
                <a:solidFill>
                  <a:schemeClr val="accent6"/>
                </a:solidFill>
                <a:latin typeface="+mj-lt"/>
              </a:rPr>
              <a:t>Mission</a:t>
            </a:r>
          </a:p>
          <a:p>
            <a:pPr marL="0" indent="0">
              <a:buNone/>
            </a:pPr>
            <a:r>
              <a:rPr lang="en-US" sz="1600" dirty="0"/>
              <a:t>Provide customer and employee centric high-quality professional services through our talented and committed staff using industry best practices.</a:t>
            </a:r>
          </a:p>
          <a:p>
            <a:pPr marL="0" indent="0" algn="ctr">
              <a:buNone/>
            </a:pPr>
            <a:br>
              <a:rPr lang="en-US" sz="1800" dirty="0"/>
            </a:br>
            <a:r>
              <a:rPr lang="en-US" sz="1800" dirty="0">
                <a:solidFill>
                  <a:schemeClr val="accent6"/>
                </a:solidFill>
                <a:latin typeface="+mj-lt"/>
              </a:rPr>
              <a:t>Values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600" dirty="0"/>
          </a:p>
          <a:p>
            <a:pPr marL="0" indent="0">
              <a:buNone/>
            </a:pPr>
            <a:r>
              <a:rPr lang="en-US" sz="1600" dirty="0"/>
              <a:t>As a SDB, diversity, equity, inclusion, and accessibility (DEIA) are rooted in the experiences of the company’s founder who continuously works to enhance DEIA in the professional services industry.</a:t>
            </a:r>
          </a:p>
        </p:txBody>
      </p:sp>
      <p:sp>
        <p:nvSpPr>
          <p:cNvPr id="5" name="Date Placeholder 3">
            <a:extLst>
              <a:ext uri="{FF2B5EF4-FFF2-40B4-BE49-F238E27FC236}">
                <a16:creationId xmlns:a16="http://schemas.microsoft.com/office/drawing/2014/main" id="{40D29CC3-9A41-B095-D4DB-CBADE0B1EA39}"/>
              </a:ext>
            </a:extLst>
          </p:cNvPr>
          <p:cNvSpPr txBox="1">
            <a:spLocks/>
          </p:cNvSpPr>
          <p:nvPr/>
        </p:nvSpPr>
        <p:spPr>
          <a:xfrm>
            <a:off x="1160584" y="6492875"/>
            <a:ext cx="4013150"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Management &amp; Engineering Technologies International, Inc.</a:t>
            </a:r>
          </a:p>
        </p:txBody>
      </p:sp>
      <p:sp>
        <p:nvSpPr>
          <p:cNvPr id="6" name="Slide Number Placeholder 5">
            <a:extLst>
              <a:ext uri="{FF2B5EF4-FFF2-40B4-BE49-F238E27FC236}">
                <a16:creationId xmlns:a16="http://schemas.microsoft.com/office/drawing/2014/main" id="{856B8EE6-48A4-F5E0-C100-8E2B4CBA5C5F}"/>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3</a:t>
            </a:fld>
            <a:endParaRPr lang="en-US" dirty="0"/>
          </a:p>
        </p:txBody>
      </p:sp>
      <p:pic>
        <p:nvPicPr>
          <p:cNvPr id="9" name="Picture 8">
            <a:extLst>
              <a:ext uri="{FF2B5EF4-FFF2-40B4-BE49-F238E27FC236}">
                <a16:creationId xmlns:a16="http://schemas.microsoft.com/office/drawing/2014/main" id="{30675C18-3A26-4D8A-A6E6-188C6B53C629}"/>
              </a:ext>
            </a:extLst>
          </p:cNvPr>
          <p:cNvPicPr>
            <a:picLocks noChangeAspect="1"/>
          </p:cNvPicPr>
          <p:nvPr/>
        </p:nvPicPr>
        <p:blipFill>
          <a:blip r:embed="rId2" cstate="hqprint">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2145751" y="2934620"/>
            <a:ext cx="849507" cy="849507"/>
          </a:xfrm>
          <a:prstGeom prst="rect">
            <a:avLst/>
          </a:prstGeom>
        </p:spPr>
      </p:pic>
      <p:pic>
        <p:nvPicPr>
          <p:cNvPr id="11" name="Picture 10">
            <a:extLst>
              <a:ext uri="{FF2B5EF4-FFF2-40B4-BE49-F238E27FC236}">
                <a16:creationId xmlns:a16="http://schemas.microsoft.com/office/drawing/2014/main" id="{4937FCA3-4304-C92D-25AF-0F717AB96164}"/>
              </a:ext>
            </a:extLst>
          </p:cNvPr>
          <p:cNvPicPr>
            <a:picLocks noChangeAspect="1"/>
          </p:cNvPicPr>
          <p:nvPr/>
        </p:nvPicPr>
        <p:blipFill>
          <a:blip r:embed="rId3" cstate="hqprint">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3694518" y="2934619"/>
            <a:ext cx="849507" cy="849507"/>
          </a:xfrm>
          <a:prstGeom prst="rect">
            <a:avLst/>
          </a:prstGeom>
        </p:spPr>
      </p:pic>
      <p:pic>
        <p:nvPicPr>
          <p:cNvPr id="17" name="Picture 16">
            <a:extLst>
              <a:ext uri="{FF2B5EF4-FFF2-40B4-BE49-F238E27FC236}">
                <a16:creationId xmlns:a16="http://schemas.microsoft.com/office/drawing/2014/main" id="{9A727B49-F18E-A541-DC7D-93865D2C4EF6}"/>
              </a:ext>
            </a:extLst>
          </p:cNvPr>
          <p:cNvPicPr>
            <a:picLocks noChangeAspect="1"/>
          </p:cNvPicPr>
          <p:nvPr/>
        </p:nvPicPr>
        <p:blipFill>
          <a:blip r:embed="rId4" cstate="hqprint">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5243282" y="2934619"/>
            <a:ext cx="849507" cy="849507"/>
          </a:xfrm>
          <a:prstGeom prst="rect">
            <a:avLst/>
          </a:prstGeom>
        </p:spPr>
      </p:pic>
      <p:pic>
        <p:nvPicPr>
          <p:cNvPr id="19" name="Picture 18">
            <a:extLst>
              <a:ext uri="{FF2B5EF4-FFF2-40B4-BE49-F238E27FC236}">
                <a16:creationId xmlns:a16="http://schemas.microsoft.com/office/drawing/2014/main" id="{7CD1C160-8F0F-07A3-7B36-E1E51886F176}"/>
              </a:ext>
            </a:extLst>
          </p:cNvPr>
          <p:cNvPicPr>
            <a:picLocks noChangeAspect="1"/>
          </p:cNvPicPr>
          <p:nvPr/>
        </p:nvPicPr>
        <p:blipFill>
          <a:blip r:embed="rId5" cstate="hqprint">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3039685" y="4094671"/>
            <a:ext cx="849508" cy="849508"/>
          </a:xfrm>
          <a:prstGeom prst="rect">
            <a:avLst/>
          </a:prstGeom>
        </p:spPr>
      </p:pic>
      <p:pic>
        <p:nvPicPr>
          <p:cNvPr id="21" name="Picture 20">
            <a:extLst>
              <a:ext uri="{FF2B5EF4-FFF2-40B4-BE49-F238E27FC236}">
                <a16:creationId xmlns:a16="http://schemas.microsoft.com/office/drawing/2014/main" id="{E9794592-5799-E6F8-69AA-D475F797BF9F}"/>
              </a:ext>
            </a:extLst>
          </p:cNvPr>
          <p:cNvPicPr>
            <a:picLocks noChangeAspect="1"/>
          </p:cNvPicPr>
          <p:nvPr/>
        </p:nvPicPr>
        <p:blipFill>
          <a:blip r:embed="rId6" cstate="hqprint">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4475003" y="4094671"/>
            <a:ext cx="849508" cy="849508"/>
          </a:xfrm>
          <a:prstGeom prst="rect">
            <a:avLst/>
          </a:prstGeom>
        </p:spPr>
      </p:pic>
      <p:sp>
        <p:nvSpPr>
          <p:cNvPr id="22" name="TextBox 21">
            <a:extLst>
              <a:ext uri="{FF2B5EF4-FFF2-40B4-BE49-F238E27FC236}">
                <a16:creationId xmlns:a16="http://schemas.microsoft.com/office/drawing/2014/main" id="{1C895C90-1B86-23D8-C721-B4B51F339D0B}"/>
              </a:ext>
            </a:extLst>
          </p:cNvPr>
          <p:cNvSpPr txBox="1"/>
          <p:nvPr/>
        </p:nvSpPr>
        <p:spPr>
          <a:xfrm>
            <a:off x="1915675" y="3799119"/>
            <a:ext cx="1309657" cy="276999"/>
          </a:xfrm>
          <a:prstGeom prst="rect">
            <a:avLst/>
          </a:prstGeom>
          <a:noFill/>
        </p:spPr>
        <p:txBody>
          <a:bodyPr wrap="square" rtlCol="0">
            <a:spAutoFit/>
          </a:bodyPr>
          <a:lstStyle/>
          <a:p>
            <a:pPr algn="ctr"/>
            <a:r>
              <a:rPr lang="en-US" sz="1200" dirty="0">
                <a:solidFill>
                  <a:schemeClr val="accent6"/>
                </a:solidFill>
                <a:latin typeface="+mj-lt"/>
              </a:rPr>
              <a:t>Professionalism</a:t>
            </a:r>
          </a:p>
        </p:txBody>
      </p:sp>
      <p:sp>
        <p:nvSpPr>
          <p:cNvPr id="23" name="TextBox 22">
            <a:extLst>
              <a:ext uri="{FF2B5EF4-FFF2-40B4-BE49-F238E27FC236}">
                <a16:creationId xmlns:a16="http://schemas.microsoft.com/office/drawing/2014/main" id="{2C638DBD-1994-DB06-4E23-77FB598ACAA5}"/>
              </a:ext>
            </a:extLst>
          </p:cNvPr>
          <p:cNvSpPr txBox="1"/>
          <p:nvPr/>
        </p:nvSpPr>
        <p:spPr>
          <a:xfrm>
            <a:off x="3464442" y="3799119"/>
            <a:ext cx="1309657" cy="276999"/>
          </a:xfrm>
          <a:prstGeom prst="rect">
            <a:avLst/>
          </a:prstGeom>
          <a:noFill/>
        </p:spPr>
        <p:txBody>
          <a:bodyPr wrap="square" rtlCol="0">
            <a:spAutoFit/>
          </a:bodyPr>
          <a:lstStyle/>
          <a:p>
            <a:pPr algn="ctr"/>
            <a:r>
              <a:rPr lang="en-US" sz="1200" dirty="0">
                <a:solidFill>
                  <a:schemeClr val="accent6"/>
                </a:solidFill>
                <a:latin typeface="+mj-lt"/>
              </a:rPr>
              <a:t>Integrity</a:t>
            </a:r>
          </a:p>
        </p:txBody>
      </p:sp>
      <p:sp>
        <p:nvSpPr>
          <p:cNvPr id="24" name="TextBox 23">
            <a:extLst>
              <a:ext uri="{FF2B5EF4-FFF2-40B4-BE49-F238E27FC236}">
                <a16:creationId xmlns:a16="http://schemas.microsoft.com/office/drawing/2014/main" id="{1CA8D021-D164-9BFB-D0BB-2FC39DEBC6C3}"/>
              </a:ext>
            </a:extLst>
          </p:cNvPr>
          <p:cNvSpPr txBox="1"/>
          <p:nvPr/>
        </p:nvSpPr>
        <p:spPr>
          <a:xfrm>
            <a:off x="5013206" y="3799118"/>
            <a:ext cx="1309657" cy="276999"/>
          </a:xfrm>
          <a:prstGeom prst="rect">
            <a:avLst/>
          </a:prstGeom>
          <a:noFill/>
        </p:spPr>
        <p:txBody>
          <a:bodyPr wrap="square" rtlCol="0">
            <a:spAutoFit/>
          </a:bodyPr>
          <a:lstStyle/>
          <a:p>
            <a:pPr algn="ctr"/>
            <a:r>
              <a:rPr lang="en-US" sz="1200" dirty="0">
                <a:solidFill>
                  <a:schemeClr val="accent6"/>
                </a:solidFill>
                <a:latin typeface="+mj-lt"/>
              </a:rPr>
              <a:t>Positivity</a:t>
            </a:r>
          </a:p>
        </p:txBody>
      </p:sp>
      <p:sp>
        <p:nvSpPr>
          <p:cNvPr id="25" name="TextBox 24">
            <a:extLst>
              <a:ext uri="{FF2B5EF4-FFF2-40B4-BE49-F238E27FC236}">
                <a16:creationId xmlns:a16="http://schemas.microsoft.com/office/drawing/2014/main" id="{36C99D4F-2792-FC43-C2D4-EC35DF6E322D}"/>
              </a:ext>
            </a:extLst>
          </p:cNvPr>
          <p:cNvSpPr txBox="1"/>
          <p:nvPr/>
        </p:nvSpPr>
        <p:spPr>
          <a:xfrm>
            <a:off x="2812652" y="4965067"/>
            <a:ext cx="1309657" cy="276999"/>
          </a:xfrm>
          <a:prstGeom prst="rect">
            <a:avLst/>
          </a:prstGeom>
          <a:noFill/>
        </p:spPr>
        <p:txBody>
          <a:bodyPr wrap="square" rtlCol="0">
            <a:spAutoFit/>
          </a:bodyPr>
          <a:lstStyle/>
          <a:p>
            <a:pPr algn="ctr"/>
            <a:r>
              <a:rPr lang="en-US" sz="1200" dirty="0">
                <a:solidFill>
                  <a:schemeClr val="accent6"/>
                </a:solidFill>
                <a:latin typeface="+mj-lt"/>
              </a:rPr>
              <a:t>Dedication</a:t>
            </a:r>
          </a:p>
        </p:txBody>
      </p:sp>
      <p:sp>
        <p:nvSpPr>
          <p:cNvPr id="26" name="TextBox 25">
            <a:extLst>
              <a:ext uri="{FF2B5EF4-FFF2-40B4-BE49-F238E27FC236}">
                <a16:creationId xmlns:a16="http://schemas.microsoft.com/office/drawing/2014/main" id="{BDFCF1BC-8F6B-49B8-84E3-8324789F39B3}"/>
              </a:ext>
            </a:extLst>
          </p:cNvPr>
          <p:cNvSpPr txBox="1"/>
          <p:nvPr/>
        </p:nvSpPr>
        <p:spPr>
          <a:xfrm>
            <a:off x="4251011" y="4965067"/>
            <a:ext cx="1309657" cy="276999"/>
          </a:xfrm>
          <a:prstGeom prst="rect">
            <a:avLst/>
          </a:prstGeom>
          <a:noFill/>
        </p:spPr>
        <p:txBody>
          <a:bodyPr wrap="square" rtlCol="0">
            <a:spAutoFit/>
          </a:bodyPr>
          <a:lstStyle/>
          <a:p>
            <a:pPr algn="ctr"/>
            <a:r>
              <a:rPr lang="en-US" sz="1200" dirty="0">
                <a:solidFill>
                  <a:schemeClr val="accent6"/>
                </a:solidFill>
                <a:latin typeface="+mj-lt"/>
              </a:rPr>
              <a:t>Quality</a:t>
            </a:r>
          </a:p>
        </p:txBody>
      </p:sp>
    </p:spTree>
    <p:extLst>
      <p:ext uri="{BB962C8B-B14F-4D97-AF65-F5344CB8AC3E}">
        <p14:creationId xmlns:p14="http://schemas.microsoft.com/office/powerpoint/2010/main" val="736061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8291F-1E90-24CA-14E8-67408E6AD236}"/>
              </a:ext>
            </a:extLst>
          </p:cNvPr>
          <p:cNvSpPr>
            <a:spLocks noGrp="1"/>
          </p:cNvSpPr>
          <p:nvPr>
            <p:ph type="title"/>
          </p:nvPr>
        </p:nvSpPr>
        <p:spPr/>
        <p:txBody>
          <a:bodyPr/>
          <a:lstStyle/>
          <a:p>
            <a:r>
              <a:rPr lang="en-US" dirty="0">
                <a:solidFill>
                  <a:schemeClr val="tx1"/>
                </a:solidFill>
              </a:rPr>
              <a:t>Awards &amp; Recognition</a:t>
            </a:r>
          </a:p>
        </p:txBody>
      </p:sp>
      <p:sp>
        <p:nvSpPr>
          <p:cNvPr id="3" name="Content Placeholder 2">
            <a:extLst>
              <a:ext uri="{FF2B5EF4-FFF2-40B4-BE49-F238E27FC236}">
                <a16:creationId xmlns:a16="http://schemas.microsoft.com/office/drawing/2014/main" id="{D976A48E-BCCD-0C1F-AF72-EF02154096DF}"/>
              </a:ext>
            </a:extLst>
          </p:cNvPr>
          <p:cNvSpPr>
            <a:spLocks noGrp="1"/>
          </p:cNvSpPr>
          <p:nvPr>
            <p:ph idx="1"/>
          </p:nvPr>
        </p:nvSpPr>
        <p:spPr>
          <a:xfrm>
            <a:off x="838200" y="1263910"/>
            <a:ext cx="10515600" cy="5025786"/>
          </a:xfrm>
        </p:spPr>
        <p:txBody>
          <a:bodyPr>
            <a:normAutofit/>
          </a:bodyPr>
          <a:lstStyle/>
          <a:p>
            <a:r>
              <a:rPr lang="en-US" sz="2000" dirty="0">
                <a:solidFill>
                  <a:schemeClr val="tx2"/>
                </a:solidFill>
                <a:latin typeface="+mj-lt"/>
              </a:rPr>
              <a:t>Department of Commerce’s</a:t>
            </a:r>
            <a:r>
              <a:rPr lang="en-US" sz="2000" dirty="0">
                <a:solidFill>
                  <a:schemeClr val="tx2"/>
                </a:solidFill>
              </a:rPr>
              <a:t> </a:t>
            </a:r>
            <a:r>
              <a:rPr lang="en-US" sz="2000" dirty="0"/>
              <a:t>Minority Business Development Agency, </a:t>
            </a:r>
            <a:br>
              <a:rPr lang="en-US" sz="2000" dirty="0"/>
            </a:br>
            <a:r>
              <a:rPr lang="en-US" sz="2000" dirty="0"/>
              <a:t>Robert J. Brown Minority Business Enterprise of the Year Award</a:t>
            </a:r>
          </a:p>
          <a:p>
            <a:r>
              <a:rPr lang="en-US" sz="2000" dirty="0">
                <a:solidFill>
                  <a:schemeClr val="tx2"/>
                </a:solidFill>
                <a:latin typeface="+mj-lt"/>
              </a:rPr>
              <a:t>U.S. Department of State </a:t>
            </a:r>
            <a:r>
              <a:rPr lang="en-US" sz="2000" dirty="0"/>
              <a:t>– Registered and maintains ITAR compliance</a:t>
            </a:r>
          </a:p>
          <a:p>
            <a:r>
              <a:rPr lang="en-US" sz="2000" dirty="0">
                <a:solidFill>
                  <a:schemeClr val="tx2"/>
                </a:solidFill>
                <a:latin typeface="+mj-lt"/>
              </a:rPr>
              <a:t>WASH STEWARD Infrastructure </a:t>
            </a:r>
            <a:r>
              <a:rPr lang="en-US" sz="2000" dirty="0"/>
              <a:t>- Appreciation for Successful Implementation</a:t>
            </a:r>
          </a:p>
          <a:p>
            <a:r>
              <a:rPr lang="en-US" sz="2000" dirty="0">
                <a:solidFill>
                  <a:schemeClr val="tx2"/>
                </a:solidFill>
                <a:latin typeface="+mj-lt"/>
              </a:rPr>
              <a:t>Federal Times </a:t>
            </a:r>
            <a:r>
              <a:rPr lang="en-US" sz="2000" dirty="0"/>
              <a:t>- Listed as one of Nation’s Top Program Management </a:t>
            </a:r>
            <a:br>
              <a:rPr lang="en-US" sz="2000" dirty="0"/>
            </a:br>
            <a:r>
              <a:rPr lang="en-US" sz="2000" dirty="0"/>
              <a:t>Support Contractors</a:t>
            </a:r>
          </a:p>
          <a:p>
            <a:r>
              <a:rPr lang="en-US" sz="2000" dirty="0">
                <a:solidFill>
                  <a:schemeClr val="tx2"/>
                </a:solidFill>
                <a:latin typeface="+mj-lt"/>
              </a:rPr>
              <a:t>USDA Forest Service </a:t>
            </a:r>
            <a:r>
              <a:rPr lang="en-US" sz="2000" dirty="0"/>
              <a:t>– Exceptional CPARS on </a:t>
            </a:r>
            <a:br>
              <a:rPr lang="en-US" sz="2000" dirty="0"/>
            </a:br>
            <a:r>
              <a:rPr lang="en-US" sz="2000" dirty="0"/>
              <a:t>International Forest Research, Development, Technical, and Support Services </a:t>
            </a:r>
            <a:br>
              <a:rPr lang="en-US" sz="2000" dirty="0"/>
            </a:br>
            <a:r>
              <a:rPr lang="en-US" sz="2000" dirty="0"/>
              <a:t>for the Office of International Programs / AG-3187-C-17-0012</a:t>
            </a:r>
          </a:p>
          <a:p>
            <a:r>
              <a:rPr lang="en-US" sz="2000" dirty="0">
                <a:solidFill>
                  <a:schemeClr val="tx2"/>
                </a:solidFill>
                <a:latin typeface="+mj-lt"/>
              </a:rPr>
              <a:t>U.S. Department of Commerce </a:t>
            </a:r>
            <a:r>
              <a:rPr lang="en-US" sz="2000" dirty="0"/>
              <a:t>- Awarded the Minority Global Technology </a:t>
            </a:r>
            <a:br>
              <a:rPr lang="en-US" sz="2000" dirty="0"/>
            </a:br>
            <a:r>
              <a:rPr lang="en-US" sz="2000" dirty="0"/>
              <a:t>Firm of the Year</a:t>
            </a:r>
          </a:p>
          <a:p>
            <a:r>
              <a:rPr lang="en-US" sz="2000" dirty="0">
                <a:solidFill>
                  <a:schemeClr val="tx2"/>
                </a:solidFill>
                <a:latin typeface="+mj-lt"/>
              </a:rPr>
              <a:t>USDA Forest Service </a:t>
            </a:r>
            <a:r>
              <a:rPr lang="en-US" sz="2000" dirty="0"/>
              <a:t>- Awarded the Chief’s Global Stewardship Award </a:t>
            </a:r>
            <a:br>
              <a:rPr lang="en-US" sz="2000" dirty="0"/>
            </a:br>
            <a:r>
              <a:rPr lang="en-US" sz="2000" dirty="0"/>
              <a:t>for Outstanding Service</a:t>
            </a:r>
          </a:p>
        </p:txBody>
      </p:sp>
      <p:sp>
        <p:nvSpPr>
          <p:cNvPr id="5" name="Slide Number Placeholder 5">
            <a:extLst>
              <a:ext uri="{FF2B5EF4-FFF2-40B4-BE49-F238E27FC236}">
                <a16:creationId xmlns:a16="http://schemas.microsoft.com/office/drawing/2014/main" id="{8F439D6E-868A-2CD4-E3BE-853645FF839B}"/>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solidFill>
                  <a:schemeClr val="accent1"/>
                </a:solidFill>
              </a:rPr>
              <a:pPr/>
              <a:t>4</a:t>
            </a:fld>
            <a:endParaRPr lang="en-US" dirty="0">
              <a:solidFill>
                <a:schemeClr val="accent1"/>
              </a:solidFill>
            </a:endParaRPr>
          </a:p>
        </p:txBody>
      </p:sp>
      <p:sp>
        <p:nvSpPr>
          <p:cNvPr id="6" name="Date Placeholder 3">
            <a:extLst>
              <a:ext uri="{FF2B5EF4-FFF2-40B4-BE49-F238E27FC236}">
                <a16:creationId xmlns:a16="http://schemas.microsoft.com/office/drawing/2014/main" id="{61FCA47F-90DF-E3A9-F3D5-7A54DBB8F575}"/>
              </a:ext>
            </a:extLst>
          </p:cNvPr>
          <p:cNvSpPr txBox="1">
            <a:spLocks/>
          </p:cNvSpPr>
          <p:nvPr/>
        </p:nvSpPr>
        <p:spPr>
          <a:xfrm>
            <a:off x="2027789" y="6492875"/>
            <a:ext cx="3889263"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accent1"/>
                </a:solidFill>
              </a:rPr>
              <a:t>Management &amp; Engineering Technologies International, Inc.</a:t>
            </a:r>
          </a:p>
        </p:txBody>
      </p:sp>
    </p:spTree>
    <p:extLst>
      <p:ext uri="{BB962C8B-B14F-4D97-AF65-F5344CB8AC3E}">
        <p14:creationId xmlns:p14="http://schemas.microsoft.com/office/powerpoint/2010/main" val="4203174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5B0F2-8199-D6F9-F304-5E948F981CC1}"/>
              </a:ext>
            </a:extLst>
          </p:cNvPr>
          <p:cNvSpPr>
            <a:spLocks noGrp="1"/>
          </p:cNvSpPr>
          <p:nvPr>
            <p:ph type="title"/>
          </p:nvPr>
        </p:nvSpPr>
        <p:spPr/>
        <p:txBody>
          <a:bodyPr>
            <a:normAutofit/>
          </a:bodyPr>
          <a:lstStyle/>
          <a:p>
            <a:r>
              <a:rPr lang="en-US" dirty="0"/>
              <a:t>Corporate History Highlights</a:t>
            </a:r>
          </a:p>
        </p:txBody>
      </p:sp>
      <p:graphicFrame>
        <p:nvGraphicFramePr>
          <p:cNvPr id="4" name="Table 4">
            <a:extLst>
              <a:ext uri="{FF2B5EF4-FFF2-40B4-BE49-F238E27FC236}">
                <a16:creationId xmlns:a16="http://schemas.microsoft.com/office/drawing/2014/main" id="{3BC82A37-5B52-3A1F-C21E-E9F0A59ED5B2}"/>
              </a:ext>
            </a:extLst>
          </p:cNvPr>
          <p:cNvGraphicFramePr>
            <a:graphicFrameLocks noGrp="1"/>
          </p:cNvGraphicFramePr>
          <p:nvPr>
            <p:extLst>
              <p:ext uri="{D42A27DB-BD31-4B8C-83A1-F6EECF244321}">
                <p14:modId xmlns:p14="http://schemas.microsoft.com/office/powerpoint/2010/main" val="995838585"/>
              </p:ext>
            </p:extLst>
          </p:nvPr>
        </p:nvGraphicFramePr>
        <p:xfrm>
          <a:off x="238595" y="1221118"/>
          <a:ext cx="11695800" cy="1341120"/>
        </p:xfrm>
        <a:graphic>
          <a:graphicData uri="http://schemas.openxmlformats.org/drawingml/2006/table">
            <a:tbl>
              <a:tblPr firstRow="1" bandRow="1">
                <a:tableStyleId>{3B4B98B0-60AC-42C2-AFA5-B58CD77FA1E5}</a:tableStyleId>
              </a:tblPr>
              <a:tblGrid>
                <a:gridCol w="1949300">
                  <a:extLst>
                    <a:ext uri="{9D8B030D-6E8A-4147-A177-3AD203B41FA5}">
                      <a16:colId xmlns:a16="http://schemas.microsoft.com/office/drawing/2014/main" val="3916211921"/>
                    </a:ext>
                  </a:extLst>
                </a:gridCol>
                <a:gridCol w="1949300">
                  <a:extLst>
                    <a:ext uri="{9D8B030D-6E8A-4147-A177-3AD203B41FA5}">
                      <a16:colId xmlns:a16="http://schemas.microsoft.com/office/drawing/2014/main" val="1523914050"/>
                    </a:ext>
                  </a:extLst>
                </a:gridCol>
                <a:gridCol w="1949300">
                  <a:extLst>
                    <a:ext uri="{9D8B030D-6E8A-4147-A177-3AD203B41FA5}">
                      <a16:colId xmlns:a16="http://schemas.microsoft.com/office/drawing/2014/main" val="751571209"/>
                    </a:ext>
                  </a:extLst>
                </a:gridCol>
                <a:gridCol w="1949300">
                  <a:extLst>
                    <a:ext uri="{9D8B030D-6E8A-4147-A177-3AD203B41FA5}">
                      <a16:colId xmlns:a16="http://schemas.microsoft.com/office/drawing/2014/main" val="1011394069"/>
                    </a:ext>
                  </a:extLst>
                </a:gridCol>
                <a:gridCol w="1949300">
                  <a:extLst>
                    <a:ext uri="{9D8B030D-6E8A-4147-A177-3AD203B41FA5}">
                      <a16:colId xmlns:a16="http://schemas.microsoft.com/office/drawing/2014/main" val="826889234"/>
                    </a:ext>
                  </a:extLst>
                </a:gridCol>
                <a:gridCol w="1949300">
                  <a:extLst>
                    <a:ext uri="{9D8B030D-6E8A-4147-A177-3AD203B41FA5}">
                      <a16:colId xmlns:a16="http://schemas.microsoft.com/office/drawing/2014/main" val="294326078"/>
                    </a:ext>
                  </a:extLst>
                </a:gridCol>
              </a:tblGrid>
              <a:tr h="0">
                <a:tc>
                  <a:txBody>
                    <a:bodyPr/>
                    <a:lstStyle/>
                    <a:p>
                      <a:pPr algn="ctr"/>
                      <a:endParaRPr lang="en-US" sz="1000" dirty="0"/>
                    </a:p>
                    <a:p>
                      <a:pPr algn="ctr"/>
                      <a:endParaRPr lang="en-US" sz="1000" dirty="0"/>
                    </a:p>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02755121"/>
                  </a:ext>
                </a:extLst>
              </a:tr>
              <a:tr h="0">
                <a:tc>
                  <a:txBody>
                    <a:bodyPr/>
                    <a:lstStyle/>
                    <a:p>
                      <a:pPr algn="ctr"/>
                      <a:r>
                        <a:rPr lang="en-US" sz="1000" dirty="0">
                          <a:solidFill>
                            <a:schemeClr val="bg1"/>
                          </a:solidFill>
                          <a:latin typeface="+mj-lt"/>
                        </a:rPr>
                        <a:t>1994</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1999</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2000</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2002</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2006</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2008</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726082788"/>
                  </a:ext>
                </a:extLst>
              </a:tr>
              <a:tr h="0">
                <a:tc>
                  <a:txBody>
                    <a:bodyPr/>
                    <a:lstStyle/>
                    <a:p>
                      <a:pPr algn="ctr"/>
                      <a:r>
                        <a:rPr lang="en-US" sz="1000" dirty="0">
                          <a:solidFill>
                            <a:schemeClr val="bg1"/>
                          </a:solidFill>
                          <a:latin typeface="+mj-lt"/>
                        </a:rPr>
                        <a:t>METI Founded</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Established </a:t>
                      </a:r>
                      <a:br>
                        <a:rPr lang="en-US" sz="1000" dirty="0">
                          <a:solidFill>
                            <a:schemeClr val="bg1"/>
                          </a:solidFill>
                        </a:rPr>
                      </a:br>
                      <a:r>
                        <a:rPr lang="en-US" sz="1000" dirty="0">
                          <a:solidFill>
                            <a:schemeClr val="bg1"/>
                          </a:solidFill>
                        </a:rPr>
                        <a:t>El Paso, TX Headquarters </a:t>
                      </a:r>
                      <a:br>
                        <a:rPr lang="en-US" sz="1000" dirty="0">
                          <a:solidFill>
                            <a:schemeClr val="bg1"/>
                          </a:solidFill>
                        </a:rPr>
                      </a:br>
                      <a:r>
                        <a:rPr lang="en-US" sz="1000" dirty="0">
                          <a:solidFill>
                            <a:schemeClr val="bg1"/>
                          </a:solidFill>
                        </a:rPr>
                        <a:t>Entered 8(a) Program</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METI received its first prime contract from the USDA, Rocky Mountain Research Station</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$212M Contract for National Airway Systems Engineering Support</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Received U.S. Forest Service Chief’s Global Stewardship Award</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Successfully graduated from the 8(a) program</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77300025"/>
                  </a:ext>
                </a:extLst>
              </a:tr>
            </a:tbl>
          </a:graphicData>
        </a:graphic>
      </p:graphicFrame>
      <p:pic>
        <p:nvPicPr>
          <p:cNvPr id="11" name="Picture 10">
            <a:extLst>
              <a:ext uri="{FF2B5EF4-FFF2-40B4-BE49-F238E27FC236}">
                <a16:creationId xmlns:a16="http://schemas.microsoft.com/office/drawing/2014/main" id="{B9ADD2D3-9413-9175-3FF1-3B38F88DAFE6}"/>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72528" y="1348289"/>
            <a:ext cx="1091378" cy="335209"/>
          </a:xfrm>
          <a:prstGeom prst="rect">
            <a:avLst/>
          </a:prstGeom>
        </p:spPr>
      </p:pic>
      <p:pic>
        <p:nvPicPr>
          <p:cNvPr id="13" name="Picture 12">
            <a:extLst>
              <a:ext uri="{FF2B5EF4-FFF2-40B4-BE49-F238E27FC236}">
                <a16:creationId xmlns:a16="http://schemas.microsoft.com/office/drawing/2014/main" id="{92D8EC29-21AC-B520-F50E-2969D1EFD538}"/>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4899848" y="1262471"/>
            <a:ext cx="433169" cy="459652"/>
          </a:xfrm>
          <a:prstGeom prst="rect">
            <a:avLst/>
          </a:prstGeom>
        </p:spPr>
      </p:pic>
      <p:pic>
        <p:nvPicPr>
          <p:cNvPr id="16" name="Picture 15">
            <a:extLst>
              <a:ext uri="{FF2B5EF4-FFF2-40B4-BE49-F238E27FC236}">
                <a16:creationId xmlns:a16="http://schemas.microsoft.com/office/drawing/2014/main" id="{5B7F701A-D238-1F75-B286-FA7BFC6DCD52}"/>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6823312" y="1258690"/>
            <a:ext cx="459653" cy="459653"/>
          </a:xfrm>
          <a:prstGeom prst="rect">
            <a:avLst/>
          </a:prstGeom>
        </p:spPr>
      </p:pic>
      <p:graphicFrame>
        <p:nvGraphicFramePr>
          <p:cNvPr id="20" name="Table 4">
            <a:extLst>
              <a:ext uri="{FF2B5EF4-FFF2-40B4-BE49-F238E27FC236}">
                <a16:creationId xmlns:a16="http://schemas.microsoft.com/office/drawing/2014/main" id="{0AB04843-5B79-FC2E-1CED-6B5E65D08807}"/>
              </a:ext>
            </a:extLst>
          </p:cNvPr>
          <p:cNvGraphicFramePr>
            <a:graphicFrameLocks noGrp="1"/>
          </p:cNvGraphicFramePr>
          <p:nvPr>
            <p:extLst>
              <p:ext uri="{D42A27DB-BD31-4B8C-83A1-F6EECF244321}">
                <p14:modId xmlns:p14="http://schemas.microsoft.com/office/powerpoint/2010/main" val="4169776390"/>
              </p:ext>
            </p:extLst>
          </p:nvPr>
        </p:nvGraphicFramePr>
        <p:xfrm>
          <a:off x="238595" y="2880380"/>
          <a:ext cx="11695803" cy="1341120"/>
        </p:xfrm>
        <a:graphic>
          <a:graphicData uri="http://schemas.openxmlformats.org/drawingml/2006/table">
            <a:tbl>
              <a:tblPr firstRow="1" bandRow="1">
                <a:tableStyleId>{3B4B98B0-60AC-42C2-AFA5-B58CD77FA1E5}</a:tableStyleId>
              </a:tblPr>
              <a:tblGrid>
                <a:gridCol w="1360130">
                  <a:extLst>
                    <a:ext uri="{9D8B030D-6E8A-4147-A177-3AD203B41FA5}">
                      <a16:colId xmlns:a16="http://schemas.microsoft.com/office/drawing/2014/main" val="3916211921"/>
                    </a:ext>
                  </a:extLst>
                </a:gridCol>
                <a:gridCol w="2129667">
                  <a:extLst>
                    <a:ext uri="{9D8B030D-6E8A-4147-A177-3AD203B41FA5}">
                      <a16:colId xmlns:a16="http://schemas.microsoft.com/office/drawing/2014/main" val="1523914050"/>
                    </a:ext>
                  </a:extLst>
                </a:gridCol>
                <a:gridCol w="1740310">
                  <a:extLst>
                    <a:ext uri="{9D8B030D-6E8A-4147-A177-3AD203B41FA5}">
                      <a16:colId xmlns:a16="http://schemas.microsoft.com/office/drawing/2014/main" val="751571209"/>
                    </a:ext>
                  </a:extLst>
                </a:gridCol>
                <a:gridCol w="1769806">
                  <a:extLst>
                    <a:ext uri="{9D8B030D-6E8A-4147-A177-3AD203B41FA5}">
                      <a16:colId xmlns:a16="http://schemas.microsoft.com/office/drawing/2014/main" val="1011394069"/>
                    </a:ext>
                  </a:extLst>
                </a:gridCol>
                <a:gridCol w="1852398">
                  <a:extLst>
                    <a:ext uri="{9D8B030D-6E8A-4147-A177-3AD203B41FA5}">
                      <a16:colId xmlns:a16="http://schemas.microsoft.com/office/drawing/2014/main" val="826889234"/>
                    </a:ext>
                  </a:extLst>
                </a:gridCol>
                <a:gridCol w="1172663">
                  <a:extLst>
                    <a:ext uri="{9D8B030D-6E8A-4147-A177-3AD203B41FA5}">
                      <a16:colId xmlns:a16="http://schemas.microsoft.com/office/drawing/2014/main" val="294326078"/>
                    </a:ext>
                  </a:extLst>
                </a:gridCol>
                <a:gridCol w="1670829">
                  <a:extLst>
                    <a:ext uri="{9D8B030D-6E8A-4147-A177-3AD203B41FA5}">
                      <a16:colId xmlns:a16="http://schemas.microsoft.com/office/drawing/2014/main" val="2357141389"/>
                    </a:ext>
                  </a:extLst>
                </a:gridCol>
              </a:tblGrid>
              <a:tr h="0">
                <a:tc>
                  <a:txBody>
                    <a:bodyPr/>
                    <a:lstStyle/>
                    <a:p>
                      <a:pPr algn="ctr"/>
                      <a:endParaRPr lang="en-US" sz="1000" dirty="0"/>
                    </a:p>
                    <a:p>
                      <a:pPr algn="ctr"/>
                      <a:endParaRPr lang="en-US" sz="1000" dirty="0"/>
                    </a:p>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02755121"/>
                  </a:ext>
                </a:extLst>
              </a:tr>
              <a:tr h="0">
                <a:tc>
                  <a:txBody>
                    <a:bodyPr/>
                    <a:lstStyle/>
                    <a:p>
                      <a:pPr algn="ctr"/>
                      <a:r>
                        <a:rPr lang="en-US" sz="1000" dirty="0">
                          <a:solidFill>
                            <a:schemeClr val="bg1"/>
                          </a:solidFill>
                          <a:latin typeface="+mj-lt"/>
                        </a:rPr>
                        <a:t>2014</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2014</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2015</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2016</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2017</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2018</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2018</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726082788"/>
                  </a:ext>
                </a:extLst>
              </a:tr>
              <a:tr h="0">
                <a:tc>
                  <a:txBody>
                    <a:bodyPr/>
                    <a:lstStyle/>
                    <a:p>
                      <a:pPr algn="ctr"/>
                      <a:r>
                        <a:rPr lang="en-US" sz="1000" dirty="0">
                          <a:solidFill>
                            <a:schemeClr val="bg1"/>
                          </a:solidFill>
                        </a:rPr>
                        <a:t>GSA OASIS Small Business for Pools 3 and 4</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Granted authority to Operate </a:t>
                      </a:r>
                      <a:br>
                        <a:rPr lang="en-US" sz="1000" dirty="0">
                          <a:solidFill>
                            <a:schemeClr val="bg1"/>
                          </a:solidFill>
                        </a:rPr>
                      </a:br>
                      <a:r>
                        <a:rPr lang="en-US" sz="1000" dirty="0">
                          <a:solidFill>
                            <a:schemeClr val="bg1"/>
                          </a:solidFill>
                        </a:rPr>
                        <a:t>in Ghana from the Registrar </a:t>
                      </a:r>
                      <a:br>
                        <a:rPr lang="en-US" sz="1000" dirty="0">
                          <a:solidFill>
                            <a:schemeClr val="bg1"/>
                          </a:solidFill>
                        </a:rPr>
                      </a:br>
                      <a:r>
                        <a:rPr lang="en-US" sz="1000" dirty="0">
                          <a:solidFill>
                            <a:schemeClr val="bg1"/>
                          </a:solidFill>
                        </a:rPr>
                        <a:t>of Companies</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USDA-FS Ecosystem Management Program Contract</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ISO 9001:2015 Certified Quality Management System</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USDA-FS International Programs Support Services Contract</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Prime PASS-SB Contract</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Five-year contract with U.S. Coast Guard</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77300025"/>
                  </a:ext>
                </a:extLst>
              </a:tr>
            </a:tbl>
          </a:graphicData>
        </a:graphic>
      </p:graphicFrame>
      <p:pic>
        <p:nvPicPr>
          <p:cNvPr id="26" name="Picture 25">
            <a:extLst>
              <a:ext uri="{FF2B5EF4-FFF2-40B4-BE49-F238E27FC236}">
                <a16:creationId xmlns:a16="http://schemas.microsoft.com/office/drawing/2014/main" id="{C879DBC6-8B12-DD04-B3B4-F6D1A9069CBE}"/>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393803" y="2948854"/>
            <a:ext cx="1051540" cy="398681"/>
          </a:xfrm>
          <a:prstGeom prst="rect">
            <a:avLst/>
          </a:prstGeom>
        </p:spPr>
      </p:pic>
      <p:pic>
        <p:nvPicPr>
          <p:cNvPr id="28" name="Picture 27">
            <a:extLst>
              <a:ext uri="{FF2B5EF4-FFF2-40B4-BE49-F238E27FC236}">
                <a16:creationId xmlns:a16="http://schemas.microsoft.com/office/drawing/2014/main" id="{F82A2525-0AD6-F58A-89A3-72A992FF1500}"/>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2445425" y="3014286"/>
            <a:ext cx="433168" cy="288779"/>
          </a:xfrm>
          <a:prstGeom prst="rect">
            <a:avLst/>
          </a:prstGeom>
        </p:spPr>
      </p:pic>
      <p:pic>
        <p:nvPicPr>
          <p:cNvPr id="30" name="Picture 29">
            <a:extLst>
              <a:ext uri="{FF2B5EF4-FFF2-40B4-BE49-F238E27FC236}">
                <a16:creationId xmlns:a16="http://schemas.microsoft.com/office/drawing/2014/main" id="{41A0ADAC-E6F0-342C-F7B5-7466B4874394}"/>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6126210" y="2917957"/>
            <a:ext cx="459653" cy="459653"/>
          </a:xfrm>
          <a:prstGeom prst="rect">
            <a:avLst/>
          </a:prstGeom>
        </p:spPr>
      </p:pic>
      <p:pic>
        <p:nvPicPr>
          <p:cNvPr id="32" name="Picture 31">
            <a:extLst>
              <a:ext uri="{FF2B5EF4-FFF2-40B4-BE49-F238E27FC236}">
                <a16:creationId xmlns:a16="http://schemas.microsoft.com/office/drawing/2014/main" id="{559854D4-D02C-6493-49BB-060ADCDF4B95}"/>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9444620" y="2917957"/>
            <a:ext cx="460420" cy="459652"/>
          </a:xfrm>
          <a:prstGeom prst="rect">
            <a:avLst/>
          </a:prstGeom>
        </p:spPr>
      </p:pic>
      <p:pic>
        <p:nvPicPr>
          <p:cNvPr id="34" name="Picture 33">
            <a:extLst>
              <a:ext uri="{FF2B5EF4-FFF2-40B4-BE49-F238E27FC236}">
                <a16:creationId xmlns:a16="http://schemas.microsoft.com/office/drawing/2014/main" id="{F823F2BB-6A83-DFDC-906C-14F793523E29}"/>
              </a:ext>
            </a:extLst>
          </p:cNvPr>
          <p:cNvPicPr>
            <a:picLocks noChangeAspect="1"/>
          </p:cNvPicPr>
          <p:nvPr/>
        </p:nvPicPr>
        <p:blipFill>
          <a:blip r:embed="rId9" cstate="hqprint">
            <a:extLst>
              <a:ext uri="{28A0092B-C50C-407E-A947-70E740481C1C}">
                <a14:useLocalDpi xmlns:a14="http://schemas.microsoft.com/office/drawing/2010/main"/>
              </a:ext>
            </a:extLst>
          </a:blip>
          <a:srcRect/>
          <a:stretch/>
        </p:blipFill>
        <p:spPr>
          <a:xfrm>
            <a:off x="10865002" y="2916027"/>
            <a:ext cx="486119" cy="459653"/>
          </a:xfrm>
          <a:prstGeom prst="rect">
            <a:avLst/>
          </a:prstGeom>
        </p:spPr>
      </p:pic>
      <p:graphicFrame>
        <p:nvGraphicFramePr>
          <p:cNvPr id="35" name="Table 4">
            <a:extLst>
              <a:ext uri="{FF2B5EF4-FFF2-40B4-BE49-F238E27FC236}">
                <a16:creationId xmlns:a16="http://schemas.microsoft.com/office/drawing/2014/main" id="{4177B170-4CD7-5353-3E45-225DCF4FE2C8}"/>
              </a:ext>
            </a:extLst>
          </p:cNvPr>
          <p:cNvGraphicFramePr>
            <a:graphicFrameLocks noGrp="1"/>
          </p:cNvGraphicFramePr>
          <p:nvPr>
            <p:extLst>
              <p:ext uri="{D42A27DB-BD31-4B8C-83A1-F6EECF244321}">
                <p14:modId xmlns:p14="http://schemas.microsoft.com/office/powerpoint/2010/main" val="2738822025"/>
              </p:ext>
            </p:extLst>
          </p:nvPr>
        </p:nvGraphicFramePr>
        <p:xfrm>
          <a:off x="238592" y="4539642"/>
          <a:ext cx="11695803" cy="1341120"/>
        </p:xfrm>
        <a:graphic>
          <a:graphicData uri="http://schemas.openxmlformats.org/drawingml/2006/table">
            <a:tbl>
              <a:tblPr firstRow="1" bandRow="1">
                <a:tableStyleId>{3B4B98B0-60AC-42C2-AFA5-B58CD77FA1E5}</a:tableStyleId>
              </a:tblPr>
              <a:tblGrid>
                <a:gridCol w="1360130">
                  <a:extLst>
                    <a:ext uri="{9D8B030D-6E8A-4147-A177-3AD203B41FA5}">
                      <a16:colId xmlns:a16="http://schemas.microsoft.com/office/drawing/2014/main" val="3916211921"/>
                    </a:ext>
                  </a:extLst>
                </a:gridCol>
                <a:gridCol w="1787508">
                  <a:extLst>
                    <a:ext uri="{9D8B030D-6E8A-4147-A177-3AD203B41FA5}">
                      <a16:colId xmlns:a16="http://schemas.microsoft.com/office/drawing/2014/main" val="1523914050"/>
                    </a:ext>
                  </a:extLst>
                </a:gridCol>
                <a:gridCol w="2041176">
                  <a:extLst>
                    <a:ext uri="{9D8B030D-6E8A-4147-A177-3AD203B41FA5}">
                      <a16:colId xmlns:a16="http://schemas.microsoft.com/office/drawing/2014/main" val="751571209"/>
                    </a:ext>
                  </a:extLst>
                </a:gridCol>
                <a:gridCol w="1811099">
                  <a:extLst>
                    <a:ext uri="{9D8B030D-6E8A-4147-A177-3AD203B41FA5}">
                      <a16:colId xmlns:a16="http://schemas.microsoft.com/office/drawing/2014/main" val="1011394069"/>
                    </a:ext>
                  </a:extLst>
                </a:gridCol>
                <a:gridCol w="1309660">
                  <a:extLst>
                    <a:ext uri="{9D8B030D-6E8A-4147-A177-3AD203B41FA5}">
                      <a16:colId xmlns:a16="http://schemas.microsoft.com/office/drawing/2014/main" val="826889234"/>
                    </a:ext>
                  </a:extLst>
                </a:gridCol>
                <a:gridCol w="1715401">
                  <a:extLst>
                    <a:ext uri="{9D8B030D-6E8A-4147-A177-3AD203B41FA5}">
                      <a16:colId xmlns:a16="http://schemas.microsoft.com/office/drawing/2014/main" val="294326078"/>
                    </a:ext>
                  </a:extLst>
                </a:gridCol>
                <a:gridCol w="1670829">
                  <a:extLst>
                    <a:ext uri="{9D8B030D-6E8A-4147-A177-3AD203B41FA5}">
                      <a16:colId xmlns:a16="http://schemas.microsoft.com/office/drawing/2014/main" val="2357141389"/>
                    </a:ext>
                  </a:extLst>
                </a:gridCol>
              </a:tblGrid>
              <a:tr h="0">
                <a:tc>
                  <a:txBody>
                    <a:bodyPr/>
                    <a:lstStyle/>
                    <a:p>
                      <a:pPr algn="ctr"/>
                      <a:endParaRPr lang="en-US" sz="1000" dirty="0"/>
                    </a:p>
                    <a:p>
                      <a:pPr algn="ctr"/>
                      <a:endParaRPr lang="en-US" sz="1000" dirty="0"/>
                    </a:p>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000" dirty="0"/>
                    </a:p>
                  </a:txBody>
                  <a:tcPr anchor="ctr">
                    <a:lnL>
                      <a:noFill/>
                    </a:lnL>
                    <a:lnR>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02755121"/>
                  </a:ext>
                </a:extLst>
              </a:tr>
              <a:tr h="0">
                <a:tc>
                  <a:txBody>
                    <a:bodyPr/>
                    <a:lstStyle/>
                    <a:p>
                      <a:pPr algn="ctr"/>
                      <a:r>
                        <a:rPr lang="en-US" sz="1000" dirty="0">
                          <a:solidFill>
                            <a:schemeClr val="bg1"/>
                          </a:solidFill>
                          <a:latin typeface="+mj-lt"/>
                        </a:rPr>
                        <a:t>2018</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2019</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2019</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2020</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2020</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2021</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tc>
                  <a:txBody>
                    <a:bodyPr/>
                    <a:lstStyle/>
                    <a:p>
                      <a:pPr algn="ctr"/>
                      <a:r>
                        <a:rPr lang="en-US" sz="1000" dirty="0">
                          <a:solidFill>
                            <a:schemeClr val="bg1"/>
                          </a:solidFill>
                          <a:latin typeface="+mj-lt"/>
                        </a:rPr>
                        <a:t>2023</a:t>
                      </a:r>
                    </a:p>
                  </a:txBody>
                  <a:tcPr anchor="ctr">
                    <a:lnL>
                      <a:noFill/>
                    </a:lnL>
                    <a:lnR>
                      <a:noFill/>
                    </a:lnR>
                    <a:lnT w="12700" cmpd="sng">
                      <a:noFill/>
                    </a:lnT>
                    <a:lnB>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726082788"/>
                  </a:ext>
                </a:extLst>
              </a:tr>
              <a:tr h="0">
                <a:tc>
                  <a:txBody>
                    <a:bodyPr/>
                    <a:lstStyle/>
                    <a:p>
                      <a:pPr algn="ctr"/>
                      <a:r>
                        <a:rPr lang="en-US" sz="1000" dirty="0">
                          <a:solidFill>
                            <a:schemeClr val="bg1"/>
                          </a:solidFill>
                        </a:rPr>
                        <a:t>Five-year contract under Seaport-</a:t>
                      </a:r>
                      <a:r>
                        <a:rPr lang="en-US" sz="1000" dirty="0" err="1">
                          <a:solidFill>
                            <a:schemeClr val="bg1"/>
                          </a:solidFill>
                        </a:rPr>
                        <a:t>NxG</a:t>
                      </a:r>
                      <a:endParaRPr lang="en-US" sz="1000" dirty="0">
                        <a:solidFill>
                          <a:schemeClr val="bg1"/>
                        </a:solidFill>
                      </a:endParaRP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DOI-International Technical Assistance Program Contract </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Presented with Robert J. Brown Minority Business Enterprise of the Year Award</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USAF-Cyber Security 557th Weather Wing Contract</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fr-FR" sz="1000" dirty="0">
                          <a:solidFill>
                            <a:schemeClr val="bg1"/>
                          </a:solidFill>
                        </a:rPr>
                        <a:t>USDA-FS NFS Support Services Contract</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7-year contract in support of NIWC PAC 551 ESS NIST Programs</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000" dirty="0">
                          <a:solidFill>
                            <a:schemeClr val="bg1"/>
                          </a:solidFill>
                        </a:rPr>
                        <a:t>USDA-FS International Programs Support Services Contract</a:t>
                      </a:r>
                    </a:p>
                  </a:txBody>
                  <a:tcPr anchor="ctr">
                    <a:lnL>
                      <a:noFill/>
                    </a:lnL>
                    <a:lnR>
                      <a:noFill/>
                    </a:lnR>
                    <a:lnT>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77300025"/>
                  </a:ext>
                </a:extLst>
              </a:tr>
            </a:tbl>
          </a:graphicData>
        </a:graphic>
      </p:graphicFrame>
      <p:sp>
        <p:nvSpPr>
          <p:cNvPr id="36" name="Date Placeholder 3">
            <a:extLst>
              <a:ext uri="{FF2B5EF4-FFF2-40B4-BE49-F238E27FC236}">
                <a16:creationId xmlns:a16="http://schemas.microsoft.com/office/drawing/2014/main" id="{B964A9AE-2177-D633-E6A8-DD1B46DF87B8}"/>
              </a:ext>
            </a:extLst>
          </p:cNvPr>
          <p:cNvSpPr txBox="1">
            <a:spLocks/>
          </p:cNvSpPr>
          <p:nvPr/>
        </p:nvSpPr>
        <p:spPr>
          <a:xfrm>
            <a:off x="2027789" y="6492875"/>
            <a:ext cx="386566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Management &amp; Engineering Technologies International, Inc.</a:t>
            </a:r>
          </a:p>
        </p:txBody>
      </p:sp>
      <p:sp>
        <p:nvSpPr>
          <p:cNvPr id="37" name="Slide Number Placeholder 5">
            <a:extLst>
              <a:ext uri="{FF2B5EF4-FFF2-40B4-BE49-F238E27FC236}">
                <a16:creationId xmlns:a16="http://schemas.microsoft.com/office/drawing/2014/main" id="{C3572024-5826-A5F5-EBEE-9AA44E4B556A}"/>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solidFill>
                  <a:schemeClr val="tx1"/>
                </a:solidFill>
              </a:rPr>
              <a:pPr/>
              <a:t>5</a:t>
            </a:fld>
            <a:endParaRPr lang="en-US" dirty="0">
              <a:solidFill>
                <a:schemeClr val="tx1"/>
              </a:solidFill>
            </a:endParaRPr>
          </a:p>
        </p:txBody>
      </p:sp>
      <p:pic>
        <p:nvPicPr>
          <p:cNvPr id="40" name="Picture 39">
            <a:extLst>
              <a:ext uri="{FF2B5EF4-FFF2-40B4-BE49-F238E27FC236}">
                <a16:creationId xmlns:a16="http://schemas.microsoft.com/office/drawing/2014/main" id="{A4A41B5D-6BBC-CF80-8CC2-0320500FDF74}"/>
              </a:ext>
            </a:extLst>
          </p:cNvPr>
          <p:cNvPicPr>
            <a:picLocks noChangeAspect="1"/>
          </p:cNvPicPr>
          <p:nvPr/>
        </p:nvPicPr>
        <p:blipFill>
          <a:blip r:embed="rId10" cstate="hqprint">
            <a:extLst>
              <a:ext uri="{28A0092B-C50C-407E-A947-70E740481C1C}">
                <a14:useLocalDpi xmlns:a14="http://schemas.microsoft.com/office/drawing/2010/main"/>
              </a:ext>
            </a:extLst>
          </a:blip>
          <a:srcRect/>
          <a:stretch/>
        </p:blipFill>
        <p:spPr>
          <a:xfrm>
            <a:off x="693287" y="4577637"/>
            <a:ext cx="459653" cy="459653"/>
          </a:xfrm>
          <a:prstGeom prst="rect">
            <a:avLst/>
          </a:prstGeom>
        </p:spPr>
      </p:pic>
      <p:pic>
        <p:nvPicPr>
          <p:cNvPr id="41" name="Picture 40">
            <a:extLst>
              <a:ext uri="{FF2B5EF4-FFF2-40B4-BE49-F238E27FC236}">
                <a16:creationId xmlns:a16="http://schemas.microsoft.com/office/drawing/2014/main" id="{142A50AB-4AC2-4360-F428-863383F19667}"/>
              </a:ext>
            </a:extLst>
          </p:cNvPr>
          <p:cNvPicPr>
            <a:picLocks noChangeAspect="1"/>
          </p:cNvPicPr>
          <p:nvPr/>
        </p:nvPicPr>
        <p:blipFill>
          <a:blip r:embed="rId11" cstate="hqprint">
            <a:extLst>
              <a:ext uri="{28A0092B-C50C-407E-A947-70E740481C1C}">
                <a14:useLocalDpi xmlns:a14="http://schemas.microsoft.com/office/drawing/2010/main"/>
              </a:ext>
            </a:extLst>
          </a:blip>
          <a:srcRect/>
          <a:stretch/>
        </p:blipFill>
        <p:spPr>
          <a:xfrm>
            <a:off x="2264239" y="4577637"/>
            <a:ext cx="459653" cy="459653"/>
          </a:xfrm>
          <a:prstGeom prst="rect">
            <a:avLst/>
          </a:prstGeom>
        </p:spPr>
      </p:pic>
      <p:pic>
        <p:nvPicPr>
          <p:cNvPr id="42" name="Picture 41">
            <a:extLst>
              <a:ext uri="{FF2B5EF4-FFF2-40B4-BE49-F238E27FC236}">
                <a16:creationId xmlns:a16="http://schemas.microsoft.com/office/drawing/2014/main" id="{4204E1F9-F8B5-3CED-81FD-D10FE071114D}"/>
              </a:ext>
            </a:extLst>
          </p:cNvPr>
          <p:cNvPicPr>
            <a:picLocks noChangeAspect="1"/>
          </p:cNvPicPr>
          <p:nvPr/>
        </p:nvPicPr>
        <p:blipFill>
          <a:blip r:embed="rId12" cstate="hqprint">
            <a:extLst>
              <a:ext uri="{28A0092B-C50C-407E-A947-70E740481C1C}">
                <a14:useLocalDpi xmlns:a14="http://schemas.microsoft.com/office/drawing/2010/main"/>
              </a:ext>
            </a:extLst>
          </a:blip>
          <a:srcRect/>
          <a:stretch/>
        </p:blipFill>
        <p:spPr>
          <a:xfrm>
            <a:off x="6108181" y="4577636"/>
            <a:ext cx="459653" cy="459653"/>
          </a:xfrm>
          <a:prstGeom prst="rect">
            <a:avLst/>
          </a:prstGeom>
        </p:spPr>
      </p:pic>
      <p:pic>
        <p:nvPicPr>
          <p:cNvPr id="44" name="Picture 43">
            <a:extLst>
              <a:ext uri="{FF2B5EF4-FFF2-40B4-BE49-F238E27FC236}">
                <a16:creationId xmlns:a16="http://schemas.microsoft.com/office/drawing/2014/main" id="{A7E50EDF-DE37-3ABD-5F29-B3AE6B13E801}"/>
              </a:ext>
            </a:extLst>
          </p:cNvPr>
          <p:cNvPicPr>
            <a:picLocks noChangeAspect="1"/>
          </p:cNvPicPr>
          <p:nvPr/>
        </p:nvPicPr>
        <p:blipFill>
          <a:blip r:embed="rId13" cstate="hqprint">
            <a:extLst>
              <a:ext uri="{28A0092B-C50C-407E-A947-70E740481C1C}">
                <a14:useLocalDpi xmlns:a14="http://schemas.microsoft.com/office/drawing/2010/main"/>
              </a:ext>
            </a:extLst>
          </a:blip>
          <a:srcRect/>
          <a:stretch/>
        </p:blipFill>
        <p:spPr>
          <a:xfrm>
            <a:off x="4089033" y="4579166"/>
            <a:ext cx="642209" cy="458122"/>
          </a:xfrm>
          <a:prstGeom prst="rect">
            <a:avLst/>
          </a:prstGeom>
        </p:spPr>
      </p:pic>
      <p:pic>
        <p:nvPicPr>
          <p:cNvPr id="48" name="Picture 47">
            <a:extLst>
              <a:ext uri="{FF2B5EF4-FFF2-40B4-BE49-F238E27FC236}">
                <a16:creationId xmlns:a16="http://schemas.microsoft.com/office/drawing/2014/main" id="{F930B6E7-281B-CF6E-F3E7-9FF3BF479D40}"/>
              </a:ext>
            </a:extLst>
          </p:cNvPr>
          <p:cNvPicPr>
            <a:picLocks noChangeAspect="1"/>
          </p:cNvPicPr>
          <p:nvPr/>
        </p:nvPicPr>
        <p:blipFill rotWithShape="1">
          <a:blip r:embed="rId14" cstate="hqprint">
            <a:extLst>
              <a:ext uri="{28A0092B-C50C-407E-A947-70E740481C1C}">
                <a14:useLocalDpi xmlns:a14="http://schemas.microsoft.com/office/drawing/2010/main"/>
              </a:ext>
            </a:extLst>
          </a:blip>
          <a:srcRect t="-3937" b="15643"/>
          <a:stretch/>
        </p:blipFill>
        <p:spPr>
          <a:xfrm>
            <a:off x="9053110" y="4556098"/>
            <a:ext cx="688626" cy="492981"/>
          </a:xfrm>
          <a:prstGeom prst="rect">
            <a:avLst/>
          </a:prstGeom>
        </p:spPr>
      </p:pic>
      <p:pic>
        <p:nvPicPr>
          <p:cNvPr id="49" name="Picture 48">
            <a:extLst>
              <a:ext uri="{FF2B5EF4-FFF2-40B4-BE49-F238E27FC236}">
                <a16:creationId xmlns:a16="http://schemas.microsoft.com/office/drawing/2014/main" id="{2F03FA5A-676C-E78C-7173-4519FDA1281A}"/>
              </a:ext>
            </a:extLst>
          </p:cNvPr>
          <p:cNvPicPr>
            <a:picLocks noChangeAspect="1"/>
          </p:cNvPicPr>
          <p:nvPr/>
        </p:nvPicPr>
        <p:blipFill>
          <a:blip r:embed="rId15" cstate="hqprint">
            <a:extLst>
              <a:ext uri="{28A0092B-C50C-407E-A947-70E740481C1C}">
                <a14:useLocalDpi xmlns:a14="http://schemas.microsoft.com/office/drawing/2010/main"/>
              </a:ext>
            </a:extLst>
          </a:blip>
          <a:srcRect/>
          <a:stretch/>
        </p:blipFill>
        <p:spPr>
          <a:xfrm>
            <a:off x="3247260" y="1258690"/>
            <a:ext cx="388163" cy="424807"/>
          </a:xfrm>
          <a:prstGeom prst="rect">
            <a:avLst/>
          </a:prstGeom>
        </p:spPr>
      </p:pic>
      <p:pic>
        <p:nvPicPr>
          <p:cNvPr id="51" name="Picture 50">
            <a:extLst>
              <a:ext uri="{FF2B5EF4-FFF2-40B4-BE49-F238E27FC236}">
                <a16:creationId xmlns:a16="http://schemas.microsoft.com/office/drawing/2014/main" id="{B22EEFC9-E773-0914-060A-E04658BF3D68}"/>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2738376" y="1232916"/>
            <a:ext cx="420670" cy="420670"/>
          </a:xfrm>
          <a:prstGeom prst="rect">
            <a:avLst/>
          </a:prstGeom>
        </p:spPr>
      </p:pic>
      <p:pic>
        <p:nvPicPr>
          <p:cNvPr id="5" name="Picture 4">
            <a:extLst>
              <a:ext uri="{FF2B5EF4-FFF2-40B4-BE49-F238E27FC236}">
                <a16:creationId xmlns:a16="http://schemas.microsoft.com/office/drawing/2014/main" id="{E165B3AD-7A6E-CBE5-2866-8E54977B8A98}"/>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8785188" y="1258690"/>
            <a:ext cx="433169" cy="459652"/>
          </a:xfrm>
          <a:prstGeom prst="rect">
            <a:avLst/>
          </a:prstGeom>
        </p:spPr>
      </p:pic>
      <p:pic>
        <p:nvPicPr>
          <p:cNvPr id="6" name="Picture 5">
            <a:extLst>
              <a:ext uri="{FF2B5EF4-FFF2-40B4-BE49-F238E27FC236}">
                <a16:creationId xmlns:a16="http://schemas.microsoft.com/office/drawing/2014/main" id="{1B19F37E-137A-9EED-A271-0801D2F50A72}"/>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4382305" y="2916027"/>
            <a:ext cx="433169" cy="459652"/>
          </a:xfrm>
          <a:prstGeom prst="rect">
            <a:avLst/>
          </a:prstGeom>
        </p:spPr>
      </p:pic>
      <p:pic>
        <p:nvPicPr>
          <p:cNvPr id="7" name="Picture 6">
            <a:extLst>
              <a:ext uri="{FF2B5EF4-FFF2-40B4-BE49-F238E27FC236}">
                <a16:creationId xmlns:a16="http://schemas.microsoft.com/office/drawing/2014/main" id="{6517D903-70D4-2D68-4E6B-C3EB298577B7}"/>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7942549" y="2916027"/>
            <a:ext cx="433169" cy="459652"/>
          </a:xfrm>
          <a:prstGeom prst="rect">
            <a:avLst/>
          </a:prstGeom>
        </p:spPr>
      </p:pic>
      <p:pic>
        <p:nvPicPr>
          <p:cNvPr id="8" name="Picture 7">
            <a:extLst>
              <a:ext uri="{FF2B5EF4-FFF2-40B4-BE49-F238E27FC236}">
                <a16:creationId xmlns:a16="http://schemas.microsoft.com/office/drawing/2014/main" id="{21A3B6A8-4866-3DAC-CE30-5D475E12669C}"/>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7673837" y="4579166"/>
            <a:ext cx="433169" cy="459652"/>
          </a:xfrm>
          <a:prstGeom prst="rect">
            <a:avLst/>
          </a:prstGeom>
        </p:spPr>
      </p:pic>
      <p:pic>
        <p:nvPicPr>
          <p:cNvPr id="9" name="Picture 8">
            <a:extLst>
              <a:ext uri="{FF2B5EF4-FFF2-40B4-BE49-F238E27FC236}">
                <a16:creationId xmlns:a16="http://schemas.microsoft.com/office/drawing/2014/main" id="{6618C278-D8E7-007B-04F8-88CF21F22EE7}"/>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0871705" y="4583171"/>
            <a:ext cx="433169" cy="459652"/>
          </a:xfrm>
          <a:prstGeom prst="rect">
            <a:avLst/>
          </a:prstGeom>
        </p:spPr>
      </p:pic>
      <p:pic>
        <p:nvPicPr>
          <p:cNvPr id="10" name="Picture 9">
            <a:extLst>
              <a:ext uri="{FF2B5EF4-FFF2-40B4-BE49-F238E27FC236}">
                <a16:creationId xmlns:a16="http://schemas.microsoft.com/office/drawing/2014/main" id="{A16500D5-74C1-287E-AF11-93CA84D6F439}"/>
              </a:ext>
            </a:extLst>
          </p:cNvPr>
          <p:cNvPicPr>
            <a:picLocks noChangeAspect="1"/>
          </p:cNvPicPr>
          <p:nvPr/>
        </p:nvPicPr>
        <p:blipFill>
          <a:blip r:embed="rId15" cstate="hqprint">
            <a:extLst>
              <a:ext uri="{28A0092B-C50C-407E-A947-70E740481C1C}">
                <a14:useLocalDpi xmlns:a14="http://schemas.microsoft.com/office/drawing/2010/main"/>
              </a:ext>
            </a:extLst>
          </a:blip>
          <a:srcRect/>
          <a:stretch/>
        </p:blipFill>
        <p:spPr>
          <a:xfrm>
            <a:off x="10754065" y="1281388"/>
            <a:ext cx="388163" cy="424807"/>
          </a:xfrm>
          <a:prstGeom prst="rect">
            <a:avLst/>
          </a:prstGeom>
        </p:spPr>
      </p:pic>
    </p:spTree>
    <p:extLst>
      <p:ext uri="{BB962C8B-B14F-4D97-AF65-F5344CB8AC3E}">
        <p14:creationId xmlns:p14="http://schemas.microsoft.com/office/powerpoint/2010/main" val="602194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0302E-E64C-8631-AAB6-E30BA121A4D9}"/>
              </a:ext>
            </a:extLst>
          </p:cNvPr>
          <p:cNvSpPr>
            <a:spLocks noGrp="1"/>
          </p:cNvSpPr>
          <p:nvPr>
            <p:ph type="title"/>
          </p:nvPr>
        </p:nvSpPr>
        <p:spPr/>
        <p:txBody>
          <a:bodyPr/>
          <a:lstStyle/>
          <a:p>
            <a:r>
              <a:rPr lang="en-US" dirty="0"/>
              <a:t>CONUS Presence</a:t>
            </a:r>
          </a:p>
        </p:txBody>
      </p:sp>
      <p:pic>
        <p:nvPicPr>
          <p:cNvPr id="5" name="Picture 4">
            <a:extLst>
              <a:ext uri="{FF2B5EF4-FFF2-40B4-BE49-F238E27FC236}">
                <a16:creationId xmlns:a16="http://schemas.microsoft.com/office/drawing/2014/main" id="{80AAF7A5-3716-C1A0-CAEF-1E40BCD2C7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2165907" y="625332"/>
            <a:ext cx="9797142" cy="6857999"/>
          </a:xfrm>
          <a:prstGeom prst="rect">
            <a:avLst/>
          </a:prstGeom>
        </p:spPr>
      </p:pic>
      <p:sp>
        <p:nvSpPr>
          <p:cNvPr id="6" name="TextBox 5">
            <a:extLst>
              <a:ext uri="{FF2B5EF4-FFF2-40B4-BE49-F238E27FC236}">
                <a16:creationId xmlns:a16="http://schemas.microsoft.com/office/drawing/2014/main" id="{82CE6201-0EB3-E516-6F98-8AF998474A4E}"/>
              </a:ext>
            </a:extLst>
          </p:cNvPr>
          <p:cNvSpPr txBox="1"/>
          <p:nvPr/>
        </p:nvSpPr>
        <p:spPr>
          <a:xfrm>
            <a:off x="228950" y="2678304"/>
            <a:ext cx="2449357" cy="1200329"/>
          </a:xfrm>
          <a:prstGeom prst="rect">
            <a:avLst/>
          </a:prstGeom>
          <a:noFill/>
        </p:spPr>
        <p:txBody>
          <a:bodyPr wrap="square" rtlCol="0">
            <a:spAutoFit/>
          </a:bodyPr>
          <a:lstStyle/>
          <a:p>
            <a:pPr algn="ctr"/>
            <a:r>
              <a:rPr lang="en-US" dirty="0">
                <a:latin typeface="Roboto Medium" panose="02000000000000000000" pitchFamily="2" charset="0"/>
                <a:ea typeface="Roboto Medium" panose="02000000000000000000" pitchFamily="2" charset="0"/>
              </a:rPr>
              <a:t>METI has a presence in over 20 states and is licensed to operate in all 50 states.</a:t>
            </a:r>
          </a:p>
        </p:txBody>
      </p:sp>
      <p:sp>
        <p:nvSpPr>
          <p:cNvPr id="8" name="Slide Number Placeholder 5">
            <a:extLst>
              <a:ext uri="{FF2B5EF4-FFF2-40B4-BE49-F238E27FC236}">
                <a16:creationId xmlns:a16="http://schemas.microsoft.com/office/drawing/2014/main" id="{7E4F4960-C4B2-275B-0EF7-3A0BC80D151E}"/>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solidFill>
                  <a:schemeClr val="tx1"/>
                </a:solidFill>
              </a:rPr>
              <a:pPr/>
              <a:t>6</a:t>
            </a:fld>
            <a:endParaRPr lang="en-US" dirty="0">
              <a:solidFill>
                <a:schemeClr val="tx1"/>
              </a:solidFill>
            </a:endParaRPr>
          </a:p>
        </p:txBody>
      </p:sp>
      <p:sp>
        <p:nvSpPr>
          <p:cNvPr id="9" name="Date Placeholder 3">
            <a:extLst>
              <a:ext uri="{FF2B5EF4-FFF2-40B4-BE49-F238E27FC236}">
                <a16:creationId xmlns:a16="http://schemas.microsoft.com/office/drawing/2014/main" id="{AACFC8FB-4FD1-6B39-58C8-C311A310564F}"/>
              </a:ext>
            </a:extLst>
          </p:cNvPr>
          <p:cNvSpPr txBox="1">
            <a:spLocks/>
          </p:cNvSpPr>
          <p:nvPr/>
        </p:nvSpPr>
        <p:spPr>
          <a:xfrm>
            <a:off x="2027790" y="6492875"/>
            <a:ext cx="4319916"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Management &amp; Engineering Technologies International, Inc.</a:t>
            </a:r>
          </a:p>
        </p:txBody>
      </p:sp>
    </p:spTree>
    <p:extLst>
      <p:ext uri="{BB962C8B-B14F-4D97-AF65-F5344CB8AC3E}">
        <p14:creationId xmlns:p14="http://schemas.microsoft.com/office/powerpoint/2010/main" val="2361341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02613-534D-6ACB-371B-BA977F61E9BD}"/>
              </a:ext>
            </a:extLst>
          </p:cNvPr>
          <p:cNvSpPr>
            <a:spLocks noGrp="1"/>
          </p:cNvSpPr>
          <p:nvPr>
            <p:ph type="title"/>
          </p:nvPr>
        </p:nvSpPr>
        <p:spPr/>
        <p:txBody>
          <a:bodyPr/>
          <a:lstStyle/>
          <a:p>
            <a:r>
              <a:rPr lang="en-US" dirty="0"/>
              <a:t>International Presence</a:t>
            </a:r>
          </a:p>
        </p:txBody>
      </p:sp>
      <p:pic>
        <p:nvPicPr>
          <p:cNvPr id="4" name="Picture 3">
            <a:extLst>
              <a:ext uri="{FF2B5EF4-FFF2-40B4-BE49-F238E27FC236}">
                <a16:creationId xmlns:a16="http://schemas.microsoft.com/office/drawing/2014/main" id="{5F3D5309-4181-60CE-D10E-2FD08E69A454}"/>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1136118" y="1101815"/>
            <a:ext cx="10424160" cy="5491240"/>
          </a:xfrm>
          <a:prstGeom prst="rect">
            <a:avLst/>
          </a:prstGeom>
        </p:spPr>
      </p:pic>
      <p:sp>
        <p:nvSpPr>
          <p:cNvPr id="5" name="TextBox 4">
            <a:extLst>
              <a:ext uri="{FF2B5EF4-FFF2-40B4-BE49-F238E27FC236}">
                <a16:creationId xmlns:a16="http://schemas.microsoft.com/office/drawing/2014/main" id="{0E04D651-0535-CC14-89C3-3064D1608566}"/>
              </a:ext>
            </a:extLst>
          </p:cNvPr>
          <p:cNvSpPr txBox="1"/>
          <p:nvPr/>
        </p:nvSpPr>
        <p:spPr>
          <a:xfrm>
            <a:off x="631722" y="4206236"/>
            <a:ext cx="2543747" cy="1477328"/>
          </a:xfrm>
          <a:prstGeom prst="rect">
            <a:avLst/>
          </a:prstGeom>
          <a:noFill/>
        </p:spPr>
        <p:txBody>
          <a:bodyPr wrap="square" rtlCol="0">
            <a:spAutoFit/>
          </a:bodyPr>
          <a:lstStyle/>
          <a:p>
            <a:pPr algn="ctr"/>
            <a:r>
              <a:rPr lang="en-US" sz="2000" dirty="0">
                <a:solidFill>
                  <a:schemeClr val="accent2"/>
                </a:solidFill>
                <a:latin typeface="Roboto Medium" panose="02000000000000000000" pitchFamily="2" charset="0"/>
                <a:ea typeface="Roboto Medium" panose="02000000000000000000" pitchFamily="2" charset="0"/>
              </a:rPr>
              <a:t>O</a:t>
            </a:r>
            <a:r>
              <a:rPr lang="en-US" sz="1400" dirty="0">
                <a:solidFill>
                  <a:schemeClr val="accent2"/>
                </a:solidFill>
                <a:latin typeface="Roboto Medium" panose="02000000000000000000" pitchFamily="2" charset="0"/>
                <a:ea typeface="Roboto Medium" panose="02000000000000000000" pitchFamily="2" charset="0"/>
              </a:rPr>
              <a:t>ver the last 5 years we have supported customer projects in over 80 different countries and are currently active in over 16 different countries.</a:t>
            </a:r>
          </a:p>
        </p:txBody>
      </p:sp>
      <p:sp>
        <p:nvSpPr>
          <p:cNvPr id="6" name="Slide Number Placeholder 5">
            <a:extLst>
              <a:ext uri="{FF2B5EF4-FFF2-40B4-BE49-F238E27FC236}">
                <a16:creationId xmlns:a16="http://schemas.microsoft.com/office/drawing/2014/main" id="{2BA020DE-0158-C30C-A5B7-A58309718837}"/>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solidFill>
                  <a:schemeClr val="tx1"/>
                </a:solidFill>
              </a:rPr>
              <a:pPr/>
              <a:t>7</a:t>
            </a:fld>
            <a:endParaRPr lang="en-US" dirty="0">
              <a:solidFill>
                <a:schemeClr val="tx1"/>
              </a:solidFill>
            </a:endParaRPr>
          </a:p>
        </p:txBody>
      </p:sp>
      <p:sp>
        <p:nvSpPr>
          <p:cNvPr id="7" name="Date Placeholder 3">
            <a:extLst>
              <a:ext uri="{FF2B5EF4-FFF2-40B4-BE49-F238E27FC236}">
                <a16:creationId xmlns:a16="http://schemas.microsoft.com/office/drawing/2014/main" id="{8E060202-3EF6-D834-C84C-7176E51EE5AB}"/>
              </a:ext>
            </a:extLst>
          </p:cNvPr>
          <p:cNvSpPr txBox="1">
            <a:spLocks/>
          </p:cNvSpPr>
          <p:nvPr/>
        </p:nvSpPr>
        <p:spPr>
          <a:xfrm>
            <a:off x="2027790" y="6492875"/>
            <a:ext cx="3824370"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Management &amp; Engineering Technologies International, Inc.</a:t>
            </a:r>
          </a:p>
        </p:txBody>
      </p:sp>
    </p:spTree>
    <p:extLst>
      <p:ext uri="{BB962C8B-B14F-4D97-AF65-F5344CB8AC3E}">
        <p14:creationId xmlns:p14="http://schemas.microsoft.com/office/powerpoint/2010/main" val="3323609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F92E-D73B-84D4-21A0-FA164512574A}"/>
              </a:ext>
            </a:extLst>
          </p:cNvPr>
          <p:cNvSpPr>
            <a:spLocks noGrp="1"/>
          </p:cNvSpPr>
          <p:nvPr>
            <p:ph type="title"/>
          </p:nvPr>
        </p:nvSpPr>
        <p:spPr/>
        <p:txBody>
          <a:bodyPr/>
          <a:lstStyle/>
          <a:p>
            <a:r>
              <a:rPr lang="en-US" dirty="0"/>
              <a:t>Customers Supported</a:t>
            </a:r>
          </a:p>
        </p:txBody>
      </p:sp>
      <p:sp>
        <p:nvSpPr>
          <p:cNvPr id="3" name="Content Placeholder 2">
            <a:extLst>
              <a:ext uri="{FF2B5EF4-FFF2-40B4-BE49-F238E27FC236}">
                <a16:creationId xmlns:a16="http://schemas.microsoft.com/office/drawing/2014/main" id="{A73382B4-97C9-DFD7-C390-127A4F2DBE17}"/>
              </a:ext>
            </a:extLst>
          </p:cNvPr>
          <p:cNvSpPr>
            <a:spLocks noGrp="1"/>
          </p:cNvSpPr>
          <p:nvPr>
            <p:ph idx="1"/>
          </p:nvPr>
        </p:nvSpPr>
        <p:spPr>
          <a:xfrm>
            <a:off x="1160584" y="1177075"/>
            <a:ext cx="6928339" cy="3276937"/>
          </a:xfrm>
        </p:spPr>
        <p:txBody>
          <a:bodyPr numCol="2">
            <a:noAutofit/>
          </a:bodyPr>
          <a:lstStyle/>
          <a:p>
            <a:pPr>
              <a:buFont typeface="Wingdings" panose="05000000000000000000" pitchFamily="2" charset="2"/>
              <a:buChar char="v"/>
            </a:pPr>
            <a:r>
              <a:rPr lang="en-US" sz="1100" dirty="0">
                <a:solidFill>
                  <a:schemeClr val="accent2"/>
                </a:solidFill>
                <a:latin typeface="+mj-lt"/>
              </a:rPr>
              <a:t>U.S. Agency for International Development (USAID)</a:t>
            </a:r>
          </a:p>
          <a:p>
            <a:pPr>
              <a:buFont typeface="Wingdings" panose="05000000000000000000" pitchFamily="2" charset="2"/>
              <a:buChar char="v"/>
            </a:pPr>
            <a:r>
              <a:rPr lang="en-US" sz="1100" dirty="0">
                <a:solidFill>
                  <a:schemeClr val="accent2"/>
                </a:solidFill>
                <a:latin typeface="+mj-lt"/>
              </a:rPr>
              <a:t>U.S. Department of Agriculture (USDA) </a:t>
            </a:r>
            <a:br>
              <a:rPr lang="en-US" sz="1100" dirty="0">
                <a:solidFill>
                  <a:schemeClr val="accent2"/>
                </a:solidFill>
                <a:latin typeface="+mj-lt"/>
              </a:rPr>
            </a:br>
            <a:r>
              <a:rPr lang="en-US" sz="1100" dirty="0">
                <a:solidFill>
                  <a:schemeClr val="accent2"/>
                </a:solidFill>
                <a:latin typeface="+mj-lt"/>
              </a:rPr>
              <a:t>Forest Service (USFS)</a:t>
            </a:r>
          </a:p>
          <a:p>
            <a:pPr>
              <a:buFont typeface="Wingdings" panose="05000000000000000000" pitchFamily="2" charset="2"/>
              <a:buChar char="v"/>
            </a:pPr>
            <a:r>
              <a:rPr lang="en-US" sz="1100" dirty="0">
                <a:solidFill>
                  <a:schemeClr val="accent2"/>
                </a:solidFill>
                <a:latin typeface="+mj-lt"/>
              </a:rPr>
              <a:t>Department of Homeland Security (DHS)</a:t>
            </a:r>
          </a:p>
          <a:p>
            <a:pPr lvl="1">
              <a:buFont typeface="Wingdings" panose="05000000000000000000" pitchFamily="2" charset="2"/>
              <a:buChar char="§"/>
            </a:pPr>
            <a:r>
              <a:rPr lang="en-US" sz="1100" dirty="0">
                <a:latin typeface="+mj-lt"/>
              </a:rPr>
              <a:t>U.S. Coast Guard</a:t>
            </a:r>
          </a:p>
          <a:p>
            <a:pPr>
              <a:buFont typeface="Wingdings" panose="05000000000000000000" pitchFamily="2" charset="2"/>
              <a:buChar char="v"/>
            </a:pPr>
            <a:r>
              <a:rPr lang="en-US" sz="1100" dirty="0">
                <a:solidFill>
                  <a:schemeClr val="accent2"/>
                </a:solidFill>
                <a:latin typeface="+mj-lt"/>
              </a:rPr>
              <a:t>Department of State (DOS)</a:t>
            </a:r>
          </a:p>
          <a:p>
            <a:pPr>
              <a:buFont typeface="Wingdings" panose="05000000000000000000" pitchFamily="2" charset="2"/>
              <a:buChar char="v"/>
            </a:pPr>
            <a:r>
              <a:rPr lang="en-US" sz="1100" dirty="0">
                <a:solidFill>
                  <a:schemeClr val="accent2"/>
                </a:solidFill>
                <a:latin typeface="+mj-lt"/>
              </a:rPr>
              <a:t>Department of Agriculture</a:t>
            </a:r>
          </a:p>
          <a:p>
            <a:pPr>
              <a:buFont typeface="Wingdings" panose="05000000000000000000" pitchFamily="2" charset="2"/>
              <a:buChar char="v"/>
            </a:pPr>
            <a:r>
              <a:rPr lang="en-US" sz="1100" dirty="0">
                <a:solidFill>
                  <a:schemeClr val="accent2"/>
                </a:solidFill>
                <a:latin typeface="+mj-lt"/>
              </a:rPr>
              <a:t>Federal Aviation Administration (FAA)</a:t>
            </a:r>
          </a:p>
          <a:p>
            <a:pPr>
              <a:buFont typeface="Wingdings" panose="05000000000000000000" pitchFamily="2" charset="2"/>
              <a:buChar char="v"/>
            </a:pPr>
            <a:r>
              <a:rPr lang="en-US" sz="1100" dirty="0">
                <a:solidFill>
                  <a:schemeClr val="accent2"/>
                </a:solidFill>
                <a:latin typeface="+mj-lt"/>
              </a:rPr>
              <a:t>Department of Interior (DOI)</a:t>
            </a:r>
          </a:p>
          <a:p>
            <a:pPr>
              <a:buFont typeface="Wingdings" panose="05000000000000000000" pitchFamily="2" charset="2"/>
              <a:buChar char="v"/>
            </a:pPr>
            <a:r>
              <a:rPr lang="en-US" sz="1100" dirty="0">
                <a:solidFill>
                  <a:schemeClr val="accent2"/>
                </a:solidFill>
                <a:latin typeface="+mj-lt"/>
              </a:rPr>
              <a:t>National Interagency Fire Center (NIFC)</a:t>
            </a:r>
          </a:p>
          <a:p>
            <a:endParaRPr lang="en-US" sz="1100" dirty="0">
              <a:latin typeface="+mj-lt"/>
            </a:endParaRPr>
          </a:p>
          <a:p>
            <a:pPr marL="0" indent="0">
              <a:buNone/>
            </a:pPr>
            <a:endParaRPr lang="en-US" sz="1100" dirty="0">
              <a:latin typeface="+mj-lt"/>
            </a:endParaRPr>
          </a:p>
          <a:p>
            <a:pPr>
              <a:buFont typeface="Wingdings" panose="05000000000000000000" pitchFamily="2" charset="2"/>
              <a:buChar char="v"/>
            </a:pPr>
            <a:r>
              <a:rPr lang="en-US" sz="1100" dirty="0">
                <a:solidFill>
                  <a:schemeClr val="accent2"/>
                </a:solidFill>
                <a:latin typeface="+mj-lt"/>
              </a:rPr>
              <a:t>Department of Defense (DOD)</a:t>
            </a:r>
          </a:p>
          <a:p>
            <a:pPr lvl="1">
              <a:buFont typeface="Wingdings" panose="05000000000000000000" pitchFamily="2" charset="2"/>
              <a:buChar char="§"/>
            </a:pPr>
            <a:r>
              <a:rPr lang="en-US" sz="1100" dirty="0">
                <a:latin typeface="+mj-lt"/>
              </a:rPr>
              <a:t>U.S. Army</a:t>
            </a:r>
          </a:p>
          <a:p>
            <a:pPr lvl="2">
              <a:buFont typeface="Wingdings" panose="05000000000000000000" pitchFamily="2" charset="2"/>
              <a:buChar char="§"/>
            </a:pPr>
            <a:r>
              <a:rPr lang="en-US" sz="1100" dirty="0">
                <a:latin typeface="+mj-lt"/>
              </a:rPr>
              <a:t>NETCOM</a:t>
            </a:r>
          </a:p>
          <a:p>
            <a:pPr lvl="2">
              <a:buFont typeface="Wingdings" panose="05000000000000000000" pitchFamily="2" charset="2"/>
              <a:buChar char="§"/>
            </a:pPr>
            <a:r>
              <a:rPr lang="en-US" sz="1100" dirty="0">
                <a:latin typeface="+mj-lt"/>
              </a:rPr>
              <a:t>CECOM</a:t>
            </a:r>
          </a:p>
          <a:p>
            <a:pPr lvl="1">
              <a:buFont typeface="Wingdings" panose="05000000000000000000" pitchFamily="2" charset="2"/>
              <a:buChar char="§"/>
            </a:pPr>
            <a:r>
              <a:rPr lang="en-US" sz="1100" dirty="0">
                <a:latin typeface="+mj-lt"/>
              </a:rPr>
              <a:t>U.S. Air Force</a:t>
            </a:r>
          </a:p>
          <a:p>
            <a:pPr lvl="2">
              <a:buFont typeface="Wingdings" panose="05000000000000000000" pitchFamily="2" charset="2"/>
              <a:buChar char="§"/>
            </a:pPr>
            <a:r>
              <a:rPr lang="en-US" sz="1100" dirty="0">
                <a:latin typeface="+mj-lt"/>
              </a:rPr>
              <a:t>Air Force Materiel Command </a:t>
            </a:r>
            <a:br>
              <a:rPr lang="en-US" sz="1100" dirty="0">
                <a:latin typeface="+mj-lt"/>
              </a:rPr>
            </a:br>
            <a:r>
              <a:rPr lang="en-US" sz="1100" dirty="0">
                <a:latin typeface="+mj-lt"/>
              </a:rPr>
              <a:t>(HQ AFMC)</a:t>
            </a:r>
          </a:p>
          <a:p>
            <a:pPr lvl="2">
              <a:buFont typeface="Wingdings" panose="05000000000000000000" pitchFamily="2" charset="2"/>
              <a:buChar char="§"/>
            </a:pPr>
            <a:r>
              <a:rPr lang="en-US" sz="1100" dirty="0">
                <a:latin typeface="+mj-lt"/>
              </a:rPr>
              <a:t>AF Air Combat Command 557th </a:t>
            </a:r>
          </a:p>
          <a:p>
            <a:pPr lvl="2">
              <a:buFont typeface="Wingdings" panose="05000000000000000000" pitchFamily="2" charset="2"/>
              <a:buChar char="§"/>
            </a:pPr>
            <a:r>
              <a:rPr lang="en-US" sz="1100" dirty="0">
                <a:latin typeface="+mj-lt"/>
              </a:rPr>
              <a:t>Joint Interoperability Test Command (JITC)</a:t>
            </a:r>
          </a:p>
          <a:p>
            <a:pPr lvl="1">
              <a:buFont typeface="Wingdings" panose="05000000000000000000" pitchFamily="2" charset="2"/>
              <a:buChar char="§"/>
            </a:pPr>
            <a:r>
              <a:rPr lang="en-US" sz="1100" dirty="0">
                <a:latin typeface="+mj-lt"/>
              </a:rPr>
              <a:t>U.S. Navy</a:t>
            </a:r>
          </a:p>
          <a:p>
            <a:pPr lvl="2">
              <a:buFont typeface="Wingdings" panose="05000000000000000000" pitchFamily="2" charset="2"/>
              <a:buChar char="§"/>
            </a:pPr>
            <a:r>
              <a:rPr lang="en-US" sz="1100" dirty="0">
                <a:latin typeface="+mj-lt"/>
              </a:rPr>
              <a:t>Naval Air Systems Command (NAVAIR)</a:t>
            </a:r>
          </a:p>
          <a:p>
            <a:pPr lvl="2">
              <a:buFont typeface="Wingdings" panose="05000000000000000000" pitchFamily="2" charset="2"/>
              <a:buChar char="§"/>
            </a:pPr>
            <a:r>
              <a:rPr lang="en-US" sz="1100" dirty="0">
                <a:latin typeface="+mj-lt"/>
              </a:rPr>
              <a:t>Naval Information Warfare Systems Command (NAVWAR)</a:t>
            </a:r>
          </a:p>
        </p:txBody>
      </p:sp>
      <p:pic>
        <p:nvPicPr>
          <p:cNvPr id="7" name="Picture 6">
            <a:extLst>
              <a:ext uri="{FF2B5EF4-FFF2-40B4-BE49-F238E27FC236}">
                <a16:creationId xmlns:a16="http://schemas.microsoft.com/office/drawing/2014/main" id="{E263E321-26ED-F30D-F727-3908C9F8F10D}"/>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3914598" y="4243974"/>
            <a:ext cx="1442448" cy="431870"/>
          </a:xfrm>
          <a:prstGeom prst="rect">
            <a:avLst/>
          </a:prstGeom>
        </p:spPr>
      </p:pic>
      <p:pic>
        <p:nvPicPr>
          <p:cNvPr id="9" name="Picture 8">
            <a:extLst>
              <a:ext uri="{FF2B5EF4-FFF2-40B4-BE49-F238E27FC236}">
                <a16:creationId xmlns:a16="http://schemas.microsoft.com/office/drawing/2014/main" id="{20E4DD09-D942-10BA-3428-9D75ECD5EAF3}"/>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2067266" y="4243974"/>
            <a:ext cx="630468" cy="431871"/>
          </a:xfrm>
          <a:prstGeom prst="rect">
            <a:avLst/>
          </a:prstGeom>
        </p:spPr>
      </p:pic>
      <p:pic>
        <p:nvPicPr>
          <p:cNvPr id="11" name="Picture 10">
            <a:extLst>
              <a:ext uri="{FF2B5EF4-FFF2-40B4-BE49-F238E27FC236}">
                <a16:creationId xmlns:a16="http://schemas.microsoft.com/office/drawing/2014/main" id="{F9E73F3C-53BD-5BC8-6DE5-85B7B65D5E43}"/>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3054185" y="4192522"/>
            <a:ext cx="503962" cy="534775"/>
          </a:xfrm>
          <a:prstGeom prst="rect">
            <a:avLst/>
          </a:prstGeom>
        </p:spPr>
      </p:pic>
      <p:pic>
        <p:nvPicPr>
          <p:cNvPr id="13" name="Picture 12">
            <a:extLst>
              <a:ext uri="{FF2B5EF4-FFF2-40B4-BE49-F238E27FC236}">
                <a16:creationId xmlns:a16="http://schemas.microsoft.com/office/drawing/2014/main" id="{398B03F7-D4B4-EF18-8910-26321CCF0A55}"/>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2380334" y="4986867"/>
            <a:ext cx="534775" cy="534775"/>
          </a:xfrm>
          <a:prstGeom prst="rect">
            <a:avLst/>
          </a:prstGeom>
        </p:spPr>
      </p:pic>
      <p:pic>
        <p:nvPicPr>
          <p:cNvPr id="15" name="Picture 14">
            <a:extLst>
              <a:ext uri="{FF2B5EF4-FFF2-40B4-BE49-F238E27FC236}">
                <a16:creationId xmlns:a16="http://schemas.microsoft.com/office/drawing/2014/main" id="{41163ADA-9203-F8CE-70C1-E5D77C9E7547}"/>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3183382" y="4984073"/>
            <a:ext cx="565566" cy="534775"/>
          </a:xfrm>
          <a:prstGeom prst="rect">
            <a:avLst/>
          </a:prstGeom>
        </p:spPr>
      </p:pic>
      <p:pic>
        <p:nvPicPr>
          <p:cNvPr id="17" name="Picture 16">
            <a:extLst>
              <a:ext uri="{FF2B5EF4-FFF2-40B4-BE49-F238E27FC236}">
                <a16:creationId xmlns:a16="http://schemas.microsoft.com/office/drawing/2014/main" id="{7F21E9B8-E543-DDFD-6C0C-44D83BE9C308}"/>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4017222" y="4984073"/>
            <a:ext cx="534775" cy="534775"/>
          </a:xfrm>
          <a:prstGeom prst="rect">
            <a:avLst/>
          </a:prstGeom>
        </p:spPr>
      </p:pic>
      <p:pic>
        <p:nvPicPr>
          <p:cNvPr id="19" name="Picture 18">
            <a:extLst>
              <a:ext uri="{FF2B5EF4-FFF2-40B4-BE49-F238E27FC236}">
                <a16:creationId xmlns:a16="http://schemas.microsoft.com/office/drawing/2014/main" id="{35C16B1C-C506-48C1-4E95-55F387F89EC4}"/>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4820270" y="4982496"/>
            <a:ext cx="534776" cy="534776"/>
          </a:xfrm>
          <a:prstGeom prst="rect">
            <a:avLst/>
          </a:prstGeom>
        </p:spPr>
      </p:pic>
      <p:pic>
        <p:nvPicPr>
          <p:cNvPr id="21" name="Picture 20">
            <a:extLst>
              <a:ext uri="{FF2B5EF4-FFF2-40B4-BE49-F238E27FC236}">
                <a16:creationId xmlns:a16="http://schemas.microsoft.com/office/drawing/2014/main" id="{079FCF4D-E704-E145-7324-0562540135A0}"/>
              </a:ext>
            </a:extLst>
          </p:cNvPr>
          <p:cNvPicPr>
            <a:picLocks noChangeAspect="1"/>
          </p:cNvPicPr>
          <p:nvPr/>
        </p:nvPicPr>
        <p:blipFill>
          <a:blip r:embed="rId9" cstate="hqprint">
            <a:extLst>
              <a:ext uri="{28A0092B-C50C-407E-A947-70E740481C1C}">
                <a14:useLocalDpi xmlns:a14="http://schemas.microsoft.com/office/drawing/2010/main"/>
              </a:ext>
            </a:extLst>
          </a:blip>
          <a:srcRect/>
          <a:stretch/>
        </p:blipFill>
        <p:spPr>
          <a:xfrm>
            <a:off x="5623318" y="4976597"/>
            <a:ext cx="542251" cy="542251"/>
          </a:xfrm>
          <a:prstGeom prst="rect">
            <a:avLst/>
          </a:prstGeom>
        </p:spPr>
      </p:pic>
      <p:pic>
        <p:nvPicPr>
          <p:cNvPr id="23" name="Picture 22">
            <a:extLst>
              <a:ext uri="{FF2B5EF4-FFF2-40B4-BE49-F238E27FC236}">
                <a16:creationId xmlns:a16="http://schemas.microsoft.com/office/drawing/2014/main" id="{59CB60D2-CB96-F6AB-93EA-98EE72869099}"/>
              </a:ext>
            </a:extLst>
          </p:cNvPr>
          <p:cNvPicPr>
            <a:picLocks noChangeAspect="1"/>
          </p:cNvPicPr>
          <p:nvPr/>
        </p:nvPicPr>
        <p:blipFill>
          <a:blip r:embed="rId10" cstate="hqprint">
            <a:extLst>
              <a:ext uri="{28A0092B-C50C-407E-A947-70E740481C1C}">
                <a14:useLocalDpi xmlns:a14="http://schemas.microsoft.com/office/drawing/2010/main"/>
              </a:ext>
            </a:extLst>
          </a:blip>
          <a:srcRect/>
          <a:stretch/>
        </p:blipFill>
        <p:spPr>
          <a:xfrm>
            <a:off x="6433841" y="4976597"/>
            <a:ext cx="543156" cy="542250"/>
          </a:xfrm>
          <a:prstGeom prst="rect">
            <a:avLst/>
          </a:prstGeom>
        </p:spPr>
      </p:pic>
      <p:pic>
        <p:nvPicPr>
          <p:cNvPr id="24" name="Picture 23">
            <a:extLst>
              <a:ext uri="{FF2B5EF4-FFF2-40B4-BE49-F238E27FC236}">
                <a16:creationId xmlns:a16="http://schemas.microsoft.com/office/drawing/2014/main" id="{DD7B0FB2-1E2F-90CC-30A4-8E681889793C}"/>
              </a:ext>
            </a:extLst>
          </p:cNvPr>
          <p:cNvPicPr>
            <a:picLocks noChangeAspect="1"/>
          </p:cNvPicPr>
          <p:nvPr/>
        </p:nvPicPr>
        <p:blipFill>
          <a:blip r:embed="rId11" cstate="hqprint">
            <a:extLst>
              <a:ext uri="{28A0092B-C50C-407E-A947-70E740481C1C}">
                <a14:useLocalDpi xmlns:a14="http://schemas.microsoft.com/office/drawing/2010/main"/>
              </a:ext>
            </a:extLst>
          </a:blip>
          <a:srcRect/>
          <a:stretch/>
        </p:blipFill>
        <p:spPr>
          <a:xfrm>
            <a:off x="2786408" y="5782741"/>
            <a:ext cx="534775" cy="534775"/>
          </a:xfrm>
          <a:prstGeom prst="rect">
            <a:avLst/>
          </a:prstGeom>
        </p:spPr>
      </p:pic>
      <p:pic>
        <p:nvPicPr>
          <p:cNvPr id="25" name="Picture 24">
            <a:extLst>
              <a:ext uri="{FF2B5EF4-FFF2-40B4-BE49-F238E27FC236}">
                <a16:creationId xmlns:a16="http://schemas.microsoft.com/office/drawing/2014/main" id="{ED3A8BAE-30E2-D97E-28D8-CB7DF277B58E}"/>
              </a:ext>
            </a:extLst>
          </p:cNvPr>
          <p:cNvPicPr>
            <a:picLocks noChangeAspect="1"/>
          </p:cNvPicPr>
          <p:nvPr/>
        </p:nvPicPr>
        <p:blipFill>
          <a:blip r:embed="rId12" cstate="hqprint">
            <a:extLst>
              <a:ext uri="{28A0092B-C50C-407E-A947-70E740481C1C}">
                <a14:useLocalDpi xmlns:a14="http://schemas.microsoft.com/office/drawing/2010/main"/>
              </a:ext>
            </a:extLst>
          </a:blip>
          <a:srcRect/>
          <a:stretch/>
        </p:blipFill>
        <p:spPr>
          <a:xfrm>
            <a:off x="3604852" y="5779947"/>
            <a:ext cx="534775" cy="534775"/>
          </a:xfrm>
          <a:prstGeom prst="rect">
            <a:avLst/>
          </a:prstGeom>
        </p:spPr>
      </p:pic>
      <p:pic>
        <p:nvPicPr>
          <p:cNvPr id="26" name="Picture 25">
            <a:extLst>
              <a:ext uri="{FF2B5EF4-FFF2-40B4-BE49-F238E27FC236}">
                <a16:creationId xmlns:a16="http://schemas.microsoft.com/office/drawing/2014/main" id="{4E508B5C-D27A-1833-B835-B93244957E35}"/>
              </a:ext>
            </a:extLst>
          </p:cNvPr>
          <p:cNvPicPr>
            <a:picLocks noChangeAspect="1"/>
          </p:cNvPicPr>
          <p:nvPr/>
        </p:nvPicPr>
        <p:blipFill>
          <a:blip r:embed="rId13" cstate="hqprint">
            <a:extLst>
              <a:ext uri="{28A0092B-C50C-407E-A947-70E740481C1C}">
                <a14:useLocalDpi xmlns:a14="http://schemas.microsoft.com/office/drawing/2010/main"/>
              </a:ext>
            </a:extLst>
          </a:blip>
          <a:srcRect/>
          <a:stretch/>
        </p:blipFill>
        <p:spPr>
          <a:xfrm>
            <a:off x="4423296" y="5779947"/>
            <a:ext cx="534775" cy="534775"/>
          </a:xfrm>
          <a:prstGeom prst="rect">
            <a:avLst/>
          </a:prstGeom>
        </p:spPr>
      </p:pic>
      <p:pic>
        <p:nvPicPr>
          <p:cNvPr id="27" name="Picture 26">
            <a:extLst>
              <a:ext uri="{FF2B5EF4-FFF2-40B4-BE49-F238E27FC236}">
                <a16:creationId xmlns:a16="http://schemas.microsoft.com/office/drawing/2014/main" id="{D3B034F0-F74A-D429-C929-DA5C89CE3BD0}"/>
              </a:ext>
            </a:extLst>
          </p:cNvPr>
          <p:cNvPicPr>
            <a:picLocks noChangeAspect="1"/>
          </p:cNvPicPr>
          <p:nvPr/>
        </p:nvPicPr>
        <p:blipFill>
          <a:blip r:embed="rId14" cstate="hqprint">
            <a:extLst>
              <a:ext uri="{28A0092B-C50C-407E-A947-70E740481C1C}">
                <a14:useLocalDpi xmlns:a14="http://schemas.microsoft.com/office/drawing/2010/main"/>
              </a:ext>
            </a:extLst>
          </a:blip>
          <a:srcRect/>
          <a:stretch/>
        </p:blipFill>
        <p:spPr>
          <a:xfrm>
            <a:off x="5237613" y="5778370"/>
            <a:ext cx="512237" cy="534775"/>
          </a:xfrm>
          <a:prstGeom prst="rect">
            <a:avLst/>
          </a:prstGeom>
        </p:spPr>
      </p:pic>
      <p:pic>
        <p:nvPicPr>
          <p:cNvPr id="28" name="Picture 27">
            <a:extLst>
              <a:ext uri="{FF2B5EF4-FFF2-40B4-BE49-F238E27FC236}">
                <a16:creationId xmlns:a16="http://schemas.microsoft.com/office/drawing/2014/main" id="{FBFF4534-79DD-E23E-6FCD-0B0684300E30}"/>
              </a:ext>
            </a:extLst>
          </p:cNvPr>
          <p:cNvPicPr>
            <a:picLocks noChangeAspect="1"/>
          </p:cNvPicPr>
          <p:nvPr/>
        </p:nvPicPr>
        <p:blipFill>
          <a:blip r:embed="rId15" cstate="hqprint">
            <a:extLst>
              <a:ext uri="{28A0092B-C50C-407E-A947-70E740481C1C}">
                <a14:useLocalDpi xmlns:a14="http://schemas.microsoft.com/office/drawing/2010/main"/>
              </a:ext>
            </a:extLst>
          </a:blip>
          <a:srcRect/>
          <a:stretch/>
        </p:blipFill>
        <p:spPr>
          <a:xfrm>
            <a:off x="6029392" y="5772471"/>
            <a:ext cx="542251" cy="542251"/>
          </a:xfrm>
          <a:prstGeom prst="rect">
            <a:avLst/>
          </a:prstGeom>
        </p:spPr>
      </p:pic>
      <p:sp>
        <p:nvSpPr>
          <p:cNvPr id="29" name="Date Placeholder 3">
            <a:extLst>
              <a:ext uri="{FF2B5EF4-FFF2-40B4-BE49-F238E27FC236}">
                <a16:creationId xmlns:a16="http://schemas.microsoft.com/office/drawing/2014/main" id="{FACAEB4E-39E3-B88C-62D1-66A1736CD203}"/>
              </a:ext>
            </a:extLst>
          </p:cNvPr>
          <p:cNvSpPr txBox="1">
            <a:spLocks/>
          </p:cNvSpPr>
          <p:nvPr/>
        </p:nvSpPr>
        <p:spPr>
          <a:xfrm>
            <a:off x="1160584" y="6492875"/>
            <a:ext cx="4107540"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Management &amp; Engineering Technologies International, Inc.</a:t>
            </a:r>
          </a:p>
        </p:txBody>
      </p:sp>
      <p:sp>
        <p:nvSpPr>
          <p:cNvPr id="30" name="Slide Number Placeholder 5">
            <a:extLst>
              <a:ext uri="{FF2B5EF4-FFF2-40B4-BE49-F238E27FC236}">
                <a16:creationId xmlns:a16="http://schemas.microsoft.com/office/drawing/2014/main" id="{A9122E4F-CEB1-44C4-5BF0-FE23F7D79835}"/>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8</a:t>
            </a:fld>
            <a:endParaRPr lang="en-US" dirty="0"/>
          </a:p>
        </p:txBody>
      </p:sp>
    </p:spTree>
    <p:extLst>
      <p:ext uri="{BB962C8B-B14F-4D97-AF65-F5344CB8AC3E}">
        <p14:creationId xmlns:p14="http://schemas.microsoft.com/office/powerpoint/2010/main" val="1513335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27730-7D79-2077-4872-23378DC393C4}"/>
              </a:ext>
            </a:extLst>
          </p:cNvPr>
          <p:cNvSpPr>
            <a:spLocks noGrp="1"/>
          </p:cNvSpPr>
          <p:nvPr>
            <p:ph type="title"/>
          </p:nvPr>
        </p:nvSpPr>
        <p:spPr/>
        <p:txBody>
          <a:bodyPr/>
          <a:lstStyle/>
          <a:p>
            <a:r>
              <a:rPr lang="en-US" dirty="0"/>
              <a:t>METI Core Capabilities</a:t>
            </a:r>
          </a:p>
        </p:txBody>
      </p:sp>
      <p:sp>
        <p:nvSpPr>
          <p:cNvPr id="4" name="Slide Number Placeholder 5">
            <a:extLst>
              <a:ext uri="{FF2B5EF4-FFF2-40B4-BE49-F238E27FC236}">
                <a16:creationId xmlns:a16="http://schemas.microsoft.com/office/drawing/2014/main" id="{B1893585-690D-E906-239E-9443C1332674}"/>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solidFill>
                  <a:schemeClr val="tx1"/>
                </a:solidFill>
              </a:rPr>
              <a:pPr/>
              <a:t>9</a:t>
            </a:fld>
            <a:endParaRPr lang="en-US" dirty="0">
              <a:solidFill>
                <a:schemeClr val="tx1"/>
              </a:solidFill>
            </a:endParaRPr>
          </a:p>
        </p:txBody>
      </p:sp>
      <p:sp>
        <p:nvSpPr>
          <p:cNvPr id="5" name="Date Placeholder 3">
            <a:extLst>
              <a:ext uri="{FF2B5EF4-FFF2-40B4-BE49-F238E27FC236}">
                <a16:creationId xmlns:a16="http://schemas.microsoft.com/office/drawing/2014/main" id="{5664A806-DEDA-AE2F-45CE-C02B0BE218CA}"/>
              </a:ext>
            </a:extLst>
          </p:cNvPr>
          <p:cNvSpPr txBox="1">
            <a:spLocks/>
          </p:cNvSpPr>
          <p:nvPr/>
        </p:nvSpPr>
        <p:spPr>
          <a:xfrm>
            <a:off x="2027789" y="6492875"/>
            <a:ext cx="3983653"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Management &amp; Engineering Technologies International, Inc.</a:t>
            </a:r>
          </a:p>
        </p:txBody>
      </p:sp>
      <p:grpSp>
        <p:nvGrpSpPr>
          <p:cNvPr id="9" name="Group 8">
            <a:extLst>
              <a:ext uri="{FF2B5EF4-FFF2-40B4-BE49-F238E27FC236}">
                <a16:creationId xmlns:a16="http://schemas.microsoft.com/office/drawing/2014/main" id="{CEAA302E-9776-F1B3-4FF5-5119F20AA575}"/>
              </a:ext>
            </a:extLst>
          </p:cNvPr>
          <p:cNvGrpSpPr/>
          <p:nvPr/>
        </p:nvGrpSpPr>
        <p:grpSpPr>
          <a:xfrm>
            <a:off x="6183132" y="3222200"/>
            <a:ext cx="4625332" cy="1402596"/>
            <a:chOff x="7294382" y="4871465"/>
            <a:chExt cx="4625332" cy="1402596"/>
          </a:xfrm>
        </p:grpSpPr>
        <p:sp>
          <p:nvSpPr>
            <p:cNvPr id="12" name="Freeform: Shape 11">
              <a:extLst>
                <a:ext uri="{FF2B5EF4-FFF2-40B4-BE49-F238E27FC236}">
                  <a16:creationId xmlns:a16="http://schemas.microsoft.com/office/drawing/2014/main" id="{05476781-8E23-2929-D858-F359128BEF94}"/>
                </a:ext>
              </a:extLst>
            </p:cNvPr>
            <p:cNvSpPr/>
            <p:nvPr/>
          </p:nvSpPr>
          <p:spPr>
            <a:xfrm>
              <a:off x="7299549" y="4871465"/>
              <a:ext cx="1989671" cy="1402596"/>
            </a:xfrm>
            <a:custGeom>
              <a:avLst/>
              <a:gdLst>
                <a:gd name="connsiteX0" fmla="*/ 203245 w 1989671"/>
                <a:gd name="connsiteY0" fmla="*/ 0 h 1325907"/>
                <a:gd name="connsiteX1" fmla="*/ 1786426 w 1989671"/>
                <a:gd name="connsiteY1" fmla="*/ 0 h 1325907"/>
                <a:gd name="connsiteX2" fmla="*/ 1989671 w 1989671"/>
                <a:gd name="connsiteY2" fmla="*/ 203245 h 1325907"/>
                <a:gd name="connsiteX3" fmla="*/ 1989671 w 1989671"/>
                <a:gd name="connsiteY3" fmla="*/ 1012968 h 1325907"/>
                <a:gd name="connsiteX4" fmla="*/ 1989671 w 1989671"/>
                <a:gd name="connsiteY4" fmla="*/ 1016201 h 1325907"/>
                <a:gd name="connsiteX5" fmla="*/ 1989671 w 1989671"/>
                <a:gd name="connsiteY5" fmla="*/ 1325907 h 1325907"/>
                <a:gd name="connsiteX6" fmla="*/ 0 w 1989671"/>
                <a:gd name="connsiteY6" fmla="*/ 1325907 h 1325907"/>
                <a:gd name="connsiteX7" fmla="*/ 0 w 1989671"/>
                <a:gd name="connsiteY7" fmla="*/ 1016201 h 1325907"/>
                <a:gd name="connsiteX8" fmla="*/ 0 w 1989671"/>
                <a:gd name="connsiteY8" fmla="*/ 1012968 h 1325907"/>
                <a:gd name="connsiteX9" fmla="*/ 0 w 1989671"/>
                <a:gd name="connsiteY9" fmla="*/ 203245 h 1325907"/>
                <a:gd name="connsiteX10" fmla="*/ 203245 w 1989671"/>
                <a:gd name="connsiteY10" fmla="*/ 0 h 132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9671" h="1325907">
                  <a:moveTo>
                    <a:pt x="203245" y="0"/>
                  </a:moveTo>
                  <a:lnTo>
                    <a:pt x="1786426" y="0"/>
                  </a:lnTo>
                  <a:cubicBezTo>
                    <a:pt x="1898675" y="0"/>
                    <a:pt x="1989671" y="90996"/>
                    <a:pt x="1989671" y="203245"/>
                  </a:cubicBezTo>
                  <a:lnTo>
                    <a:pt x="1989671" y="1012968"/>
                  </a:lnTo>
                  <a:lnTo>
                    <a:pt x="1989671" y="1016201"/>
                  </a:lnTo>
                  <a:lnTo>
                    <a:pt x="1989671" y="1325907"/>
                  </a:lnTo>
                  <a:lnTo>
                    <a:pt x="0" y="1325907"/>
                  </a:lnTo>
                  <a:lnTo>
                    <a:pt x="0" y="1016201"/>
                  </a:lnTo>
                  <a:lnTo>
                    <a:pt x="0" y="1012968"/>
                  </a:lnTo>
                  <a:lnTo>
                    <a:pt x="0" y="203245"/>
                  </a:lnTo>
                  <a:cubicBezTo>
                    <a:pt x="0" y="90996"/>
                    <a:pt x="90996" y="0"/>
                    <a:pt x="203245" y="0"/>
                  </a:cubicBezTo>
                  <a:close/>
                </a:path>
              </a:pathLst>
            </a:custGeom>
            <a:blipFill dpi="0" rotWithShape="1">
              <a:blip r:embed="rId3" cstate="print">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258DCA0B-F0C0-1BA6-54ED-DD76CB483A20}"/>
                </a:ext>
              </a:extLst>
            </p:cNvPr>
            <p:cNvSpPr/>
            <p:nvPr/>
          </p:nvSpPr>
          <p:spPr>
            <a:xfrm>
              <a:off x="7299549" y="5663496"/>
              <a:ext cx="1994837" cy="610565"/>
            </a:xfrm>
            <a:custGeom>
              <a:avLst/>
              <a:gdLst>
                <a:gd name="connsiteX0" fmla="*/ 0 w 1987591"/>
                <a:gd name="connsiteY0" fmla="*/ 0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0 h 615680"/>
                <a:gd name="connsiteX0" fmla="*/ 0 w 1987591"/>
                <a:gd name="connsiteY0" fmla="*/ 274899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274899 h 615680"/>
                <a:gd name="connsiteX0" fmla="*/ 0 w 1990485"/>
                <a:gd name="connsiteY0" fmla="*/ 436945 h 777726"/>
                <a:gd name="connsiteX1" fmla="*/ 1990485 w 1990485"/>
                <a:gd name="connsiteY1" fmla="*/ 0 h 777726"/>
                <a:gd name="connsiteX2" fmla="*/ 1987591 w 1990485"/>
                <a:gd name="connsiteY2" fmla="*/ 777726 h 777726"/>
                <a:gd name="connsiteX3" fmla="*/ 0 w 1990485"/>
                <a:gd name="connsiteY3" fmla="*/ 777726 h 777726"/>
                <a:gd name="connsiteX4" fmla="*/ 0 w 1990485"/>
                <a:gd name="connsiteY4" fmla="*/ 436945 h 777726"/>
                <a:gd name="connsiteX0" fmla="*/ 0 w 1990485"/>
                <a:gd name="connsiteY0" fmla="*/ 436945 h 777726"/>
                <a:gd name="connsiteX1" fmla="*/ 1990485 w 1990485"/>
                <a:gd name="connsiteY1" fmla="*/ 0 h 777726"/>
                <a:gd name="connsiteX2" fmla="*/ 1989973 w 1990485"/>
                <a:gd name="connsiteY2" fmla="*/ 777726 h 777726"/>
                <a:gd name="connsiteX3" fmla="*/ 0 w 1990485"/>
                <a:gd name="connsiteY3" fmla="*/ 777726 h 777726"/>
                <a:gd name="connsiteX4" fmla="*/ 0 w 1990485"/>
                <a:gd name="connsiteY4" fmla="*/ 436945 h 777726"/>
                <a:gd name="connsiteX0" fmla="*/ 0 w 1994837"/>
                <a:gd name="connsiteY0" fmla="*/ 436945 h 777726"/>
                <a:gd name="connsiteX1" fmla="*/ 1990485 w 1994837"/>
                <a:gd name="connsiteY1" fmla="*/ 0 h 777726"/>
                <a:gd name="connsiteX2" fmla="*/ 1994735 w 1994837"/>
                <a:gd name="connsiteY2" fmla="*/ 777726 h 777726"/>
                <a:gd name="connsiteX3" fmla="*/ 0 w 1994837"/>
                <a:gd name="connsiteY3" fmla="*/ 777726 h 777726"/>
                <a:gd name="connsiteX4" fmla="*/ 0 w 1994837"/>
                <a:gd name="connsiteY4" fmla="*/ 436945 h 77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4837" h="777726">
                  <a:moveTo>
                    <a:pt x="0" y="436945"/>
                  </a:moveTo>
                  <a:lnTo>
                    <a:pt x="1990485" y="0"/>
                  </a:lnTo>
                  <a:cubicBezTo>
                    <a:pt x="1989520" y="259242"/>
                    <a:pt x="1995700" y="518484"/>
                    <a:pt x="1994735" y="777726"/>
                  </a:cubicBezTo>
                  <a:lnTo>
                    <a:pt x="0" y="777726"/>
                  </a:lnTo>
                  <a:lnTo>
                    <a:pt x="0" y="43694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26C520B1-CA7B-F1B9-2A47-685FA464B19E}"/>
                </a:ext>
              </a:extLst>
            </p:cNvPr>
            <p:cNvSpPr txBox="1"/>
            <p:nvPr/>
          </p:nvSpPr>
          <p:spPr>
            <a:xfrm>
              <a:off x="7294382" y="5797263"/>
              <a:ext cx="1916066" cy="461665"/>
            </a:xfrm>
            <a:prstGeom prst="rect">
              <a:avLst/>
            </a:prstGeom>
            <a:noFill/>
          </p:spPr>
          <p:txBody>
            <a:bodyPr wrap="square" rtlCol="0">
              <a:spAutoFit/>
            </a:bodyPr>
            <a:lstStyle/>
            <a:p>
              <a:pPr algn="r"/>
              <a:r>
                <a:rPr lang="en-US" sz="1200" dirty="0">
                  <a:solidFill>
                    <a:schemeClr val="bg1"/>
                  </a:solidFill>
                  <a:latin typeface="+mj-lt"/>
                </a:rPr>
                <a:t>Advisory &amp; </a:t>
              </a:r>
            </a:p>
            <a:p>
              <a:pPr algn="r"/>
              <a:r>
                <a:rPr lang="en-US" sz="1200" dirty="0">
                  <a:solidFill>
                    <a:schemeClr val="bg1"/>
                  </a:solidFill>
                  <a:latin typeface="+mj-lt"/>
                </a:rPr>
                <a:t>Assistance Services</a:t>
              </a:r>
            </a:p>
          </p:txBody>
        </p:sp>
        <p:sp>
          <p:nvSpPr>
            <p:cNvPr id="34" name="TextBox 33">
              <a:extLst>
                <a:ext uri="{FF2B5EF4-FFF2-40B4-BE49-F238E27FC236}">
                  <a16:creationId xmlns:a16="http://schemas.microsoft.com/office/drawing/2014/main" id="{223FAE59-219C-9E5F-D526-84246C0C3AA9}"/>
                </a:ext>
              </a:extLst>
            </p:cNvPr>
            <p:cNvSpPr txBox="1"/>
            <p:nvPr/>
          </p:nvSpPr>
          <p:spPr>
            <a:xfrm>
              <a:off x="9348210" y="5022215"/>
              <a:ext cx="2571504" cy="1107996"/>
            </a:xfrm>
            <a:prstGeom prst="rect">
              <a:avLst/>
            </a:prstGeom>
            <a:noFill/>
          </p:spPr>
          <p:txBody>
            <a:bodyPr wrap="square" rtlCol="0">
              <a:spAutoFit/>
            </a:bodyPr>
            <a:lstStyle/>
            <a:p>
              <a:r>
                <a:rPr lang="en-US" sz="1100" dirty="0">
                  <a:latin typeface="Roboto Medium" panose="02000000000000000000" pitchFamily="2" charset="0"/>
                  <a:ea typeface="Roboto Medium" panose="02000000000000000000" pitchFamily="2" charset="0"/>
                </a:rPr>
                <a:t>Superior management, financial, engineering and technical services, and administrative support services ensure the successful execution and sustainment of our customers’ mission objectives and goals.</a:t>
              </a:r>
            </a:p>
          </p:txBody>
        </p:sp>
      </p:grpSp>
      <p:grpSp>
        <p:nvGrpSpPr>
          <p:cNvPr id="7" name="Group 6">
            <a:extLst>
              <a:ext uri="{FF2B5EF4-FFF2-40B4-BE49-F238E27FC236}">
                <a16:creationId xmlns:a16="http://schemas.microsoft.com/office/drawing/2014/main" id="{BEFC3DD1-0FAC-C742-251D-ACF65822B5DC}"/>
              </a:ext>
            </a:extLst>
          </p:cNvPr>
          <p:cNvGrpSpPr/>
          <p:nvPr/>
        </p:nvGrpSpPr>
        <p:grpSpPr>
          <a:xfrm>
            <a:off x="6183132" y="1554993"/>
            <a:ext cx="4765450" cy="1402596"/>
            <a:chOff x="7304716" y="-151972"/>
            <a:chExt cx="4765450" cy="1402596"/>
          </a:xfrm>
        </p:grpSpPr>
        <p:sp>
          <p:nvSpPr>
            <p:cNvPr id="19" name="Freeform: Shape 18">
              <a:extLst>
                <a:ext uri="{FF2B5EF4-FFF2-40B4-BE49-F238E27FC236}">
                  <a16:creationId xmlns:a16="http://schemas.microsoft.com/office/drawing/2014/main" id="{F709DD4C-BD04-065E-7BEE-E12BF44D7D65}"/>
                </a:ext>
              </a:extLst>
            </p:cNvPr>
            <p:cNvSpPr/>
            <p:nvPr/>
          </p:nvSpPr>
          <p:spPr>
            <a:xfrm>
              <a:off x="7309883" y="-151972"/>
              <a:ext cx="1989671" cy="1402596"/>
            </a:xfrm>
            <a:custGeom>
              <a:avLst/>
              <a:gdLst>
                <a:gd name="connsiteX0" fmla="*/ 203245 w 1989671"/>
                <a:gd name="connsiteY0" fmla="*/ 0 h 1325907"/>
                <a:gd name="connsiteX1" fmla="*/ 1786426 w 1989671"/>
                <a:gd name="connsiteY1" fmla="*/ 0 h 1325907"/>
                <a:gd name="connsiteX2" fmla="*/ 1989671 w 1989671"/>
                <a:gd name="connsiteY2" fmla="*/ 203245 h 1325907"/>
                <a:gd name="connsiteX3" fmla="*/ 1989671 w 1989671"/>
                <a:gd name="connsiteY3" fmla="*/ 1012968 h 1325907"/>
                <a:gd name="connsiteX4" fmla="*/ 1989671 w 1989671"/>
                <a:gd name="connsiteY4" fmla="*/ 1016201 h 1325907"/>
                <a:gd name="connsiteX5" fmla="*/ 1989671 w 1989671"/>
                <a:gd name="connsiteY5" fmla="*/ 1325907 h 1325907"/>
                <a:gd name="connsiteX6" fmla="*/ 0 w 1989671"/>
                <a:gd name="connsiteY6" fmla="*/ 1325907 h 1325907"/>
                <a:gd name="connsiteX7" fmla="*/ 0 w 1989671"/>
                <a:gd name="connsiteY7" fmla="*/ 1016201 h 1325907"/>
                <a:gd name="connsiteX8" fmla="*/ 0 w 1989671"/>
                <a:gd name="connsiteY8" fmla="*/ 1012968 h 1325907"/>
                <a:gd name="connsiteX9" fmla="*/ 0 w 1989671"/>
                <a:gd name="connsiteY9" fmla="*/ 203245 h 1325907"/>
                <a:gd name="connsiteX10" fmla="*/ 203245 w 1989671"/>
                <a:gd name="connsiteY10" fmla="*/ 0 h 132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9671" h="1325907">
                  <a:moveTo>
                    <a:pt x="203245" y="0"/>
                  </a:moveTo>
                  <a:lnTo>
                    <a:pt x="1786426" y="0"/>
                  </a:lnTo>
                  <a:cubicBezTo>
                    <a:pt x="1898675" y="0"/>
                    <a:pt x="1989671" y="90996"/>
                    <a:pt x="1989671" y="203245"/>
                  </a:cubicBezTo>
                  <a:lnTo>
                    <a:pt x="1989671" y="1012968"/>
                  </a:lnTo>
                  <a:lnTo>
                    <a:pt x="1989671" y="1016201"/>
                  </a:lnTo>
                  <a:lnTo>
                    <a:pt x="1989671" y="1325907"/>
                  </a:lnTo>
                  <a:lnTo>
                    <a:pt x="0" y="1325907"/>
                  </a:lnTo>
                  <a:lnTo>
                    <a:pt x="0" y="1016201"/>
                  </a:lnTo>
                  <a:lnTo>
                    <a:pt x="0" y="1012968"/>
                  </a:lnTo>
                  <a:lnTo>
                    <a:pt x="0" y="203245"/>
                  </a:lnTo>
                  <a:cubicBezTo>
                    <a:pt x="0" y="90996"/>
                    <a:pt x="90996" y="0"/>
                    <a:pt x="203245" y="0"/>
                  </a:cubicBezTo>
                  <a:close/>
                </a:path>
              </a:pathLst>
            </a:custGeom>
            <a:blipFill dpi="0" rotWithShape="1">
              <a:blip r:embed="rId4" cstate="print">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2">
              <a:extLst>
                <a:ext uri="{FF2B5EF4-FFF2-40B4-BE49-F238E27FC236}">
                  <a16:creationId xmlns:a16="http://schemas.microsoft.com/office/drawing/2014/main" id="{C6CD479A-A73F-849E-10CC-C83CEF42E5A5}"/>
                </a:ext>
              </a:extLst>
            </p:cNvPr>
            <p:cNvSpPr/>
            <p:nvPr/>
          </p:nvSpPr>
          <p:spPr>
            <a:xfrm>
              <a:off x="7309883" y="640059"/>
              <a:ext cx="1994837" cy="610565"/>
            </a:xfrm>
            <a:custGeom>
              <a:avLst/>
              <a:gdLst>
                <a:gd name="connsiteX0" fmla="*/ 0 w 1987591"/>
                <a:gd name="connsiteY0" fmla="*/ 0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0 h 615680"/>
                <a:gd name="connsiteX0" fmla="*/ 0 w 1987591"/>
                <a:gd name="connsiteY0" fmla="*/ 274899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274899 h 615680"/>
                <a:gd name="connsiteX0" fmla="*/ 0 w 1990485"/>
                <a:gd name="connsiteY0" fmla="*/ 436945 h 777726"/>
                <a:gd name="connsiteX1" fmla="*/ 1990485 w 1990485"/>
                <a:gd name="connsiteY1" fmla="*/ 0 h 777726"/>
                <a:gd name="connsiteX2" fmla="*/ 1987591 w 1990485"/>
                <a:gd name="connsiteY2" fmla="*/ 777726 h 777726"/>
                <a:gd name="connsiteX3" fmla="*/ 0 w 1990485"/>
                <a:gd name="connsiteY3" fmla="*/ 777726 h 777726"/>
                <a:gd name="connsiteX4" fmla="*/ 0 w 1990485"/>
                <a:gd name="connsiteY4" fmla="*/ 436945 h 777726"/>
                <a:gd name="connsiteX0" fmla="*/ 0 w 1990485"/>
                <a:gd name="connsiteY0" fmla="*/ 436945 h 777726"/>
                <a:gd name="connsiteX1" fmla="*/ 1990485 w 1990485"/>
                <a:gd name="connsiteY1" fmla="*/ 0 h 777726"/>
                <a:gd name="connsiteX2" fmla="*/ 1989973 w 1990485"/>
                <a:gd name="connsiteY2" fmla="*/ 777726 h 777726"/>
                <a:gd name="connsiteX3" fmla="*/ 0 w 1990485"/>
                <a:gd name="connsiteY3" fmla="*/ 777726 h 777726"/>
                <a:gd name="connsiteX4" fmla="*/ 0 w 1990485"/>
                <a:gd name="connsiteY4" fmla="*/ 436945 h 777726"/>
                <a:gd name="connsiteX0" fmla="*/ 0 w 1994837"/>
                <a:gd name="connsiteY0" fmla="*/ 436945 h 777726"/>
                <a:gd name="connsiteX1" fmla="*/ 1990485 w 1994837"/>
                <a:gd name="connsiteY1" fmla="*/ 0 h 777726"/>
                <a:gd name="connsiteX2" fmla="*/ 1994735 w 1994837"/>
                <a:gd name="connsiteY2" fmla="*/ 777726 h 777726"/>
                <a:gd name="connsiteX3" fmla="*/ 0 w 1994837"/>
                <a:gd name="connsiteY3" fmla="*/ 777726 h 777726"/>
                <a:gd name="connsiteX4" fmla="*/ 0 w 1994837"/>
                <a:gd name="connsiteY4" fmla="*/ 436945 h 77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4837" h="777726">
                  <a:moveTo>
                    <a:pt x="0" y="436945"/>
                  </a:moveTo>
                  <a:lnTo>
                    <a:pt x="1990485" y="0"/>
                  </a:lnTo>
                  <a:cubicBezTo>
                    <a:pt x="1989520" y="259242"/>
                    <a:pt x="1995700" y="518484"/>
                    <a:pt x="1994735" y="777726"/>
                  </a:cubicBezTo>
                  <a:lnTo>
                    <a:pt x="0" y="777726"/>
                  </a:lnTo>
                  <a:lnTo>
                    <a:pt x="0" y="43694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a:extLst>
                <a:ext uri="{FF2B5EF4-FFF2-40B4-BE49-F238E27FC236}">
                  <a16:creationId xmlns:a16="http://schemas.microsoft.com/office/drawing/2014/main" id="{68C21D8D-9BCE-5E67-275B-B1BE9694323D}"/>
                </a:ext>
              </a:extLst>
            </p:cNvPr>
            <p:cNvSpPr txBox="1"/>
            <p:nvPr/>
          </p:nvSpPr>
          <p:spPr>
            <a:xfrm>
              <a:off x="7304716" y="773826"/>
              <a:ext cx="1916066" cy="461665"/>
            </a:xfrm>
            <a:prstGeom prst="rect">
              <a:avLst/>
            </a:prstGeom>
            <a:noFill/>
          </p:spPr>
          <p:txBody>
            <a:bodyPr wrap="square" rtlCol="0">
              <a:spAutoFit/>
            </a:bodyPr>
            <a:lstStyle/>
            <a:p>
              <a:pPr algn="r"/>
              <a:r>
                <a:rPr lang="en-US" sz="1200" dirty="0">
                  <a:solidFill>
                    <a:schemeClr val="bg1"/>
                  </a:solidFill>
                  <a:latin typeface="+mj-lt"/>
                </a:rPr>
                <a:t>Systems </a:t>
              </a:r>
              <a:br>
                <a:rPr lang="en-US" sz="1200" dirty="0">
                  <a:solidFill>
                    <a:schemeClr val="bg1"/>
                  </a:solidFill>
                  <a:latin typeface="+mj-lt"/>
                </a:rPr>
              </a:br>
              <a:r>
                <a:rPr lang="en-US" sz="1200" dirty="0">
                  <a:solidFill>
                    <a:schemeClr val="bg1"/>
                  </a:solidFill>
                  <a:latin typeface="+mj-lt"/>
                </a:rPr>
                <a:t>Engineering &amp; Analysis</a:t>
              </a:r>
            </a:p>
          </p:txBody>
        </p:sp>
        <p:sp>
          <p:nvSpPr>
            <p:cNvPr id="35" name="TextBox 34">
              <a:extLst>
                <a:ext uri="{FF2B5EF4-FFF2-40B4-BE49-F238E27FC236}">
                  <a16:creationId xmlns:a16="http://schemas.microsoft.com/office/drawing/2014/main" id="{816F91D3-83D5-D5FF-634E-4174AF5F0F4D}"/>
                </a:ext>
              </a:extLst>
            </p:cNvPr>
            <p:cNvSpPr txBox="1"/>
            <p:nvPr/>
          </p:nvSpPr>
          <p:spPr>
            <a:xfrm>
              <a:off x="9358543" y="-4672"/>
              <a:ext cx="2711623" cy="1107996"/>
            </a:xfrm>
            <a:prstGeom prst="rect">
              <a:avLst/>
            </a:prstGeom>
            <a:noFill/>
          </p:spPr>
          <p:txBody>
            <a:bodyPr wrap="square" rtlCol="0">
              <a:spAutoFit/>
            </a:bodyPr>
            <a:lstStyle/>
            <a:p>
              <a:r>
                <a:rPr lang="en-US" sz="1100" dirty="0">
                  <a:latin typeface="Roboto Medium" panose="02000000000000000000" pitchFamily="2" charset="0"/>
                  <a:ea typeface="Roboto Medium" panose="02000000000000000000" pitchFamily="2" charset="0"/>
                </a:rPr>
                <a:t>Comprehensive engineering and analysis expertise encompasses the product’s lifecycle that includes concept development, requirement evaluation, testing, verification, validation, acceptance, and end-user support.</a:t>
              </a:r>
            </a:p>
          </p:txBody>
        </p:sp>
      </p:grpSp>
      <p:grpSp>
        <p:nvGrpSpPr>
          <p:cNvPr id="8" name="Group 7">
            <a:extLst>
              <a:ext uri="{FF2B5EF4-FFF2-40B4-BE49-F238E27FC236}">
                <a16:creationId xmlns:a16="http://schemas.microsoft.com/office/drawing/2014/main" id="{672BE884-6622-EF7B-ECF6-2AC2477F51EE}"/>
              </a:ext>
            </a:extLst>
          </p:cNvPr>
          <p:cNvGrpSpPr/>
          <p:nvPr/>
        </p:nvGrpSpPr>
        <p:grpSpPr>
          <a:xfrm>
            <a:off x="6183132" y="4874608"/>
            <a:ext cx="4630499" cy="1402596"/>
            <a:chOff x="7294382" y="3219402"/>
            <a:chExt cx="4630499" cy="1402596"/>
          </a:xfrm>
        </p:grpSpPr>
        <p:sp>
          <p:nvSpPr>
            <p:cNvPr id="22" name="Freeform: Shape 21">
              <a:extLst>
                <a:ext uri="{FF2B5EF4-FFF2-40B4-BE49-F238E27FC236}">
                  <a16:creationId xmlns:a16="http://schemas.microsoft.com/office/drawing/2014/main" id="{F900337E-133A-D488-02E1-2E9AAFB34520}"/>
                </a:ext>
              </a:extLst>
            </p:cNvPr>
            <p:cNvSpPr/>
            <p:nvPr/>
          </p:nvSpPr>
          <p:spPr>
            <a:xfrm>
              <a:off x="7299549" y="3219402"/>
              <a:ext cx="1989671" cy="1402596"/>
            </a:xfrm>
            <a:custGeom>
              <a:avLst/>
              <a:gdLst>
                <a:gd name="connsiteX0" fmla="*/ 203245 w 1989671"/>
                <a:gd name="connsiteY0" fmla="*/ 0 h 1325907"/>
                <a:gd name="connsiteX1" fmla="*/ 1786426 w 1989671"/>
                <a:gd name="connsiteY1" fmla="*/ 0 h 1325907"/>
                <a:gd name="connsiteX2" fmla="*/ 1989671 w 1989671"/>
                <a:gd name="connsiteY2" fmla="*/ 203245 h 1325907"/>
                <a:gd name="connsiteX3" fmla="*/ 1989671 w 1989671"/>
                <a:gd name="connsiteY3" fmla="*/ 1012968 h 1325907"/>
                <a:gd name="connsiteX4" fmla="*/ 1989671 w 1989671"/>
                <a:gd name="connsiteY4" fmla="*/ 1016201 h 1325907"/>
                <a:gd name="connsiteX5" fmla="*/ 1989671 w 1989671"/>
                <a:gd name="connsiteY5" fmla="*/ 1325907 h 1325907"/>
                <a:gd name="connsiteX6" fmla="*/ 0 w 1989671"/>
                <a:gd name="connsiteY6" fmla="*/ 1325907 h 1325907"/>
                <a:gd name="connsiteX7" fmla="*/ 0 w 1989671"/>
                <a:gd name="connsiteY7" fmla="*/ 1016201 h 1325907"/>
                <a:gd name="connsiteX8" fmla="*/ 0 w 1989671"/>
                <a:gd name="connsiteY8" fmla="*/ 1012968 h 1325907"/>
                <a:gd name="connsiteX9" fmla="*/ 0 w 1989671"/>
                <a:gd name="connsiteY9" fmla="*/ 203245 h 1325907"/>
                <a:gd name="connsiteX10" fmla="*/ 203245 w 1989671"/>
                <a:gd name="connsiteY10" fmla="*/ 0 h 132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9671" h="1325907">
                  <a:moveTo>
                    <a:pt x="203245" y="0"/>
                  </a:moveTo>
                  <a:lnTo>
                    <a:pt x="1786426" y="0"/>
                  </a:lnTo>
                  <a:cubicBezTo>
                    <a:pt x="1898675" y="0"/>
                    <a:pt x="1989671" y="90996"/>
                    <a:pt x="1989671" y="203245"/>
                  </a:cubicBezTo>
                  <a:lnTo>
                    <a:pt x="1989671" y="1012968"/>
                  </a:lnTo>
                  <a:lnTo>
                    <a:pt x="1989671" y="1016201"/>
                  </a:lnTo>
                  <a:lnTo>
                    <a:pt x="1989671" y="1325907"/>
                  </a:lnTo>
                  <a:lnTo>
                    <a:pt x="0" y="1325907"/>
                  </a:lnTo>
                  <a:lnTo>
                    <a:pt x="0" y="1016201"/>
                  </a:lnTo>
                  <a:lnTo>
                    <a:pt x="0" y="1012968"/>
                  </a:lnTo>
                  <a:lnTo>
                    <a:pt x="0" y="203245"/>
                  </a:lnTo>
                  <a:cubicBezTo>
                    <a:pt x="0" y="90996"/>
                    <a:pt x="90996" y="0"/>
                    <a:pt x="203245" y="0"/>
                  </a:cubicBezTo>
                  <a:close/>
                </a:path>
              </a:pathLst>
            </a:custGeom>
            <a:blipFill dpi="0" rotWithShape="1">
              <a:blip r:embed="rId5" cstate="print">
                <a:extLst>
                  <a:ext uri="{28A0092B-C50C-407E-A947-70E740481C1C}">
                    <a14:useLocalDpi xmlns:a14="http://schemas.microsoft.com/office/drawing/2010/main"/>
                  </a:ext>
                </a:extLst>
              </a:blip>
              <a:srcRect/>
              <a:tile tx="-100965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12">
              <a:extLst>
                <a:ext uri="{FF2B5EF4-FFF2-40B4-BE49-F238E27FC236}">
                  <a16:creationId xmlns:a16="http://schemas.microsoft.com/office/drawing/2014/main" id="{1894FE60-B167-0CBF-B128-C52ABE9BFC36}"/>
                </a:ext>
              </a:extLst>
            </p:cNvPr>
            <p:cNvSpPr/>
            <p:nvPr/>
          </p:nvSpPr>
          <p:spPr>
            <a:xfrm>
              <a:off x="7299549" y="4011433"/>
              <a:ext cx="1994837" cy="610565"/>
            </a:xfrm>
            <a:custGeom>
              <a:avLst/>
              <a:gdLst>
                <a:gd name="connsiteX0" fmla="*/ 0 w 1987591"/>
                <a:gd name="connsiteY0" fmla="*/ 0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0 h 615680"/>
                <a:gd name="connsiteX0" fmla="*/ 0 w 1987591"/>
                <a:gd name="connsiteY0" fmla="*/ 274899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274899 h 615680"/>
                <a:gd name="connsiteX0" fmla="*/ 0 w 1990485"/>
                <a:gd name="connsiteY0" fmla="*/ 436945 h 777726"/>
                <a:gd name="connsiteX1" fmla="*/ 1990485 w 1990485"/>
                <a:gd name="connsiteY1" fmla="*/ 0 h 777726"/>
                <a:gd name="connsiteX2" fmla="*/ 1987591 w 1990485"/>
                <a:gd name="connsiteY2" fmla="*/ 777726 h 777726"/>
                <a:gd name="connsiteX3" fmla="*/ 0 w 1990485"/>
                <a:gd name="connsiteY3" fmla="*/ 777726 h 777726"/>
                <a:gd name="connsiteX4" fmla="*/ 0 w 1990485"/>
                <a:gd name="connsiteY4" fmla="*/ 436945 h 777726"/>
                <a:gd name="connsiteX0" fmla="*/ 0 w 1990485"/>
                <a:gd name="connsiteY0" fmla="*/ 436945 h 777726"/>
                <a:gd name="connsiteX1" fmla="*/ 1990485 w 1990485"/>
                <a:gd name="connsiteY1" fmla="*/ 0 h 777726"/>
                <a:gd name="connsiteX2" fmla="*/ 1989973 w 1990485"/>
                <a:gd name="connsiteY2" fmla="*/ 777726 h 777726"/>
                <a:gd name="connsiteX3" fmla="*/ 0 w 1990485"/>
                <a:gd name="connsiteY3" fmla="*/ 777726 h 777726"/>
                <a:gd name="connsiteX4" fmla="*/ 0 w 1990485"/>
                <a:gd name="connsiteY4" fmla="*/ 436945 h 777726"/>
                <a:gd name="connsiteX0" fmla="*/ 0 w 1994837"/>
                <a:gd name="connsiteY0" fmla="*/ 436945 h 777726"/>
                <a:gd name="connsiteX1" fmla="*/ 1990485 w 1994837"/>
                <a:gd name="connsiteY1" fmla="*/ 0 h 777726"/>
                <a:gd name="connsiteX2" fmla="*/ 1994735 w 1994837"/>
                <a:gd name="connsiteY2" fmla="*/ 777726 h 777726"/>
                <a:gd name="connsiteX3" fmla="*/ 0 w 1994837"/>
                <a:gd name="connsiteY3" fmla="*/ 777726 h 777726"/>
                <a:gd name="connsiteX4" fmla="*/ 0 w 1994837"/>
                <a:gd name="connsiteY4" fmla="*/ 436945 h 77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4837" h="777726">
                  <a:moveTo>
                    <a:pt x="0" y="436945"/>
                  </a:moveTo>
                  <a:lnTo>
                    <a:pt x="1990485" y="0"/>
                  </a:lnTo>
                  <a:cubicBezTo>
                    <a:pt x="1989520" y="259242"/>
                    <a:pt x="1995700" y="518484"/>
                    <a:pt x="1994735" y="777726"/>
                  </a:cubicBezTo>
                  <a:lnTo>
                    <a:pt x="0" y="777726"/>
                  </a:lnTo>
                  <a:lnTo>
                    <a:pt x="0" y="43694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DD802786-5723-4FB1-327A-F69567E74660}"/>
                </a:ext>
              </a:extLst>
            </p:cNvPr>
            <p:cNvSpPr txBox="1"/>
            <p:nvPr/>
          </p:nvSpPr>
          <p:spPr>
            <a:xfrm>
              <a:off x="7294382" y="4126294"/>
              <a:ext cx="1916066" cy="461665"/>
            </a:xfrm>
            <a:prstGeom prst="rect">
              <a:avLst/>
            </a:prstGeom>
            <a:noFill/>
          </p:spPr>
          <p:txBody>
            <a:bodyPr wrap="square" rtlCol="0">
              <a:spAutoFit/>
            </a:bodyPr>
            <a:lstStyle/>
            <a:p>
              <a:pPr algn="r"/>
              <a:r>
                <a:rPr lang="en-US" sz="1200" dirty="0">
                  <a:solidFill>
                    <a:schemeClr val="bg1"/>
                  </a:solidFill>
                  <a:latin typeface="+mj-lt"/>
                </a:rPr>
                <a:t>Test &amp; </a:t>
              </a:r>
              <a:br>
                <a:rPr lang="en-US" sz="1200" dirty="0">
                  <a:solidFill>
                    <a:schemeClr val="bg1"/>
                  </a:solidFill>
                  <a:latin typeface="+mj-lt"/>
                </a:rPr>
              </a:br>
              <a:r>
                <a:rPr lang="en-US" sz="1200" dirty="0">
                  <a:solidFill>
                    <a:schemeClr val="bg1"/>
                  </a:solidFill>
                  <a:latin typeface="+mj-lt"/>
                </a:rPr>
                <a:t>Evaluation</a:t>
              </a:r>
            </a:p>
          </p:txBody>
        </p:sp>
        <p:sp>
          <p:nvSpPr>
            <p:cNvPr id="36" name="TextBox 35">
              <a:extLst>
                <a:ext uri="{FF2B5EF4-FFF2-40B4-BE49-F238E27FC236}">
                  <a16:creationId xmlns:a16="http://schemas.microsoft.com/office/drawing/2014/main" id="{A6A9666F-D64D-4A76-9F79-A5C99DF12928}"/>
                </a:ext>
              </a:extLst>
            </p:cNvPr>
            <p:cNvSpPr txBox="1"/>
            <p:nvPr/>
          </p:nvSpPr>
          <p:spPr>
            <a:xfrm>
              <a:off x="9353377" y="3322821"/>
              <a:ext cx="2571504" cy="1107996"/>
            </a:xfrm>
            <a:prstGeom prst="rect">
              <a:avLst/>
            </a:prstGeom>
            <a:noFill/>
          </p:spPr>
          <p:txBody>
            <a:bodyPr wrap="square" rtlCol="0">
              <a:spAutoFit/>
            </a:bodyPr>
            <a:lstStyle/>
            <a:p>
              <a:r>
                <a:rPr lang="en-US" sz="1100" dirty="0">
                  <a:latin typeface="Roboto Medium" panose="02000000000000000000" pitchFamily="2" charset="0"/>
                  <a:ea typeface="Roboto Medium" panose="02000000000000000000" pitchFamily="2" charset="0"/>
                </a:rPr>
                <a:t>Test and Evaluation capabilities comprise the full spectrum of T&amp;E support services that includes test planning, execution, data collection, reporting, logistics, and analysis solutions for our customers.</a:t>
              </a:r>
            </a:p>
          </p:txBody>
        </p:sp>
      </p:grpSp>
      <p:grpSp>
        <p:nvGrpSpPr>
          <p:cNvPr id="14" name="Group 13">
            <a:extLst>
              <a:ext uri="{FF2B5EF4-FFF2-40B4-BE49-F238E27FC236}">
                <a16:creationId xmlns:a16="http://schemas.microsoft.com/office/drawing/2014/main" id="{B87EFE12-065D-8EAB-25BD-6169B7984885}"/>
              </a:ext>
            </a:extLst>
          </p:cNvPr>
          <p:cNvGrpSpPr/>
          <p:nvPr/>
        </p:nvGrpSpPr>
        <p:grpSpPr>
          <a:xfrm>
            <a:off x="838200" y="4874608"/>
            <a:ext cx="4625332" cy="1402596"/>
            <a:chOff x="838200" y="4874608"/>
            <a:chExt cx="4625332" cy="1402596"/>
          </a:xfrm>
        </p:grpSpPr>
        <p:sp>
          <p:nvSpPr>
            <p:cNvPr id="25" name="Freeform: Shape 24">
              <a:extLst>
                <a:ext uri="{FF2B5EF4-FFF2-40B4-BE49-F238E27FC236}">
                  <a16:creationId xmlns:a16="http://schemas.microsoft.com/office/drawing/2014/main" id="{40FCFCA3-B4CC-1B08-C60C-A5DF6921DA6B}"/>
                </a:ext>
              </a:extLst>
            </p:cNvPr>
            <p:cNvSpPr/>
            <p:nvPr/>
          </p:nvSpPr>
          <p:spPr>
            <a:xfrm>
              <a:off x="843367" y="4874608"/>
              <a:ext cx="1989671" cy="1402596"/>
            </a:xfrm>
            <a:custGeom>
              <a:avLst/>
              <a:gdLst>
                <a:gd name="connsiteX0" fmla="*/ 203245 w 1989671"/>
                <a:gd name="connsiteY0" fmla="*/ 0 h 1325907"/>
                <a:gd name="connsiteX1" fmla="*/ 1786426 w 1989671"/>
                <a:gd name="connsiteY1" fmla="*/ 0 h 1325907"/>
                <a:gd name="connsiteX2" fmla="*/ 1989671 w 1989671"/>
                <a:gd name="connsiteY2" fmla="*/ 203245 h 1325907"/>
                <a:gd name="connsiteX3" fmla="*/ 1989671 w 1989671"/>
                <a:gd name="connsiteY3" fmla="*/ 1012968 h 1325907"/>
                <a:gd name="connsiteX4" fmla="*/ 1989671 w 1989671"/>
                <a:gd name="connsiteY4" fmla="*/ 1016201 h 1325907"/>
                <a:gd name="connsiteX5" fmla="*/ 1989671 w 1989671"/>
                <a:gd name="connsiteY5" fmla="*/ 1325907 h 1325907"/>
                <a:gd name="connsiteX6" fmla="*/ 0 w 1989671"/>
                <a:gd name="connsiteY6" fmla="*/ 1325907 h 1325907"/>
                <a:gd name="connsiteX7" fmla="*/ 0 w 1989671"/>
                <a:gd name="connsiteY7" fmla="*/ 1016201 h 1325907"/>
                <a:gd name="connsiteX8" fmla="*/ 0 w 1989671"/>
                <a:gd name="connsiteY8" fmla="*/ 1012968 h 1325907"/>
                <a:gd name="connsiteX9" fmla="*/ 0 w 1989671"/>
                <a:gd name="connsiteY9" fmla="*/ 203245 h 1325907"/>
                <a:gd name="connsiteX10" fmla="*/ 203245 w 1989671"/>
                <a:gd name="connsiteY10" fmla="*/ 0 h 132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9671" h="1325907">
                  <a:moveTo>
                    <a:pt x="203245" y="0"/>
                  </a:moveTo>
                  <a:lnTo>
                    <a:pt x="1786426" y="0"/>
                  </a:lnTo>
                  <a:cubicBezTo>
                    <a:pt x="1898675" y="0"/>
                    <a:pt x="1989671" y="90996"/>
                    <a:pt x="1989671" y="203245"/>
                  </a:cubicBezTo>
                  <a:lnTo>
                    <a:pt x="1989671" y="1012968"/>
                  </a:lnTo>
                  <a:lnTo>
                    <a:pt x="1989671" y="1016201"/>
                  </a:lnTo>
                  <a:lnTo>
                    <a:pt x="1989671" y="1325907"/>
                  </a:lnTo>
                  <a:lnTo>
                    <a:pt x="0" y="1325907"/>
                  </a:lnTo>
                  <a:lnTo>
                    <a:pt x="0" y="1016201"/>
                  </a:lnTo>
                  <a:lnTo>
                    <a:pt x="0" y="1012968"/>
                  </a:lnTo>
                  <a:lnTo>
                    <a:pt x="0" y="203245"/>
                  </a:lnTo>
                  <a:cubicBezTo>
                    <a:pt x="0" y="90996"/>
                    <a:pt x="90996" y="0"/>
                    <a:pt x="203245" y="0"/>
                  </a:cubicBezTo>
                  <a:close/>
                </a:path>
              </a:pathLst>
            </a:custGeom>
            <a:blipFill dpi="0" rotWithShape="1">
              <a:blip r:embed="rId6" cstate="print">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Rectangle 12">
              <a:extLst>
                <a:ext uri="{FF2B5EF4-FFF2-40B4-BE49-F238E27FC236}">
                  <a16:creationId xmlns:a16="http://schemas.microsoft.com/office/drawing/2014/main" id="{91CDF565-18A6-9D2C-ED73-4643869C00B2}"/>
                </a:ext>
              </a:extLst>
            </p:cNvPr>
            <p:cNvSpPr/>
            <p:nvPr/>
          </p:nvSpPr>
          <p:spPr>
            <a:xfrm>
              <a:off x="843367" y="5666639"/>
              <a:ext cx="1994837" cy="610565"/>
            </a:xfrm>
            <a:custGeom>
              <a:avLst/>
              <a:gdLst>
                <a:gd name="connsiteX0" fmla="*/ 0 w 1987591"/>
                <a:gd name="connsiteY0" fmla="*/ 0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0 h 615680"/>
                <a:gd name="connsiteX0" fmla="*/ 0 w 1987591"/>
                <a:gd name="connsiteY0" fmla="*/ 274899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274899 h 615680"/>
                <a:gd name="connsiteX0" fmla="*/ 0 w 1990485"/>
                <a:gd name="connsiteY0" fmla="*/ 436945 h 777726"/>
                <a:gd name="connsiteX1" fmla="*/ 1990485 w 1990485"/>
                <a:gd name="connsiteY1" fmla="*/ 0 h 777726"/>
                <a:gd name="connsiteX2" fmla="*/ 1987591 w 1990485"/>
                <a:gd name="connsiteY2" fmla="*/ 777726 h 777726"/>
                <a:gd name="connsiteX3" fmla="*/ 0 w 1990485"/>
                <a:gd name="connsiteY3" fmla="*/ 777726 h 777726"/>
                <a:gd name="connsiteX4" fmla="*/ 0 w 1990485"/>
                <a:gd name="connsiteY4" fmla="*/ 436945 h 777726"/>
                <a:gd name="connsiteX0" fmla="*/ 0 w 1990485"/>
                <a:gd name="connsiteY0" fmla="*/ 436945 h 777726"/>
                <a:gd name="connsiteX1" fmla="*/ 1990485 w 1990485"/>
                <a:gd name="connsiteY1" fmla="*/ 0 h 777726"/>
                <a:gd name="connsiteX2" fmla="*/ 1989973 w 1990485"/>
                <a:gd name="connsiteY2" fmla="*/ 777726 h 777726"/>
                <a:gd name="connsiteX3" fmla="*/ 0 w 1990485"/>
                <a:gd name="connsiteY3" fmla="*/ 777726 h 777726"/>
                <a:gd name="connsiteX4" fmla="*/ 0 w 1990485"/>
                <a:gd name="connsiteY4" fmla="*/ 436945 h 777726"/>
                <a:gd name="connsiteX0" fmla="*/ 0 w 1994837"/>
                <a:gd name="connsiteY0" fmla="*/ 436945 h 777726"/>
                <a:gd name="connsiteX1" fmla="*/ 1990485 w 1994837"/>
                <a:gd name="connsiteY1" fmla="*/ 0 h 777726"/>
                <a:gd name="connsiteX2" fmla="*/ 1994735 w 1994837"/>
                <a:gd name="connsiteY2" fmla="*/ 777726 h 777726"/>
                <a:gd name="connsiteX3" fmla="*/ 0 w 1994837"/>
                <a:gd name="connsiteY3" fmla="*/ 777726 h 777726"/>
                <a:gd name="connsiteX4" fmla="*/ 0 w 1994837"/>
                <a:gd name="connsiteY4" fmla="*/ 436945 h 77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4837" h="777726">
                  <a:moveTo>
                    <a:pt x="0" y="436945"/>
                  </a:moveTo>
                  <a:lnTo>
                    <a:pt x="1990485" y="0"/>
                  </a:lnTo>
                  <a:cubicBezTo>
                    <a:pt x="1989520" y="259242"/>
                    <a:pt x="1995700" y="518484"/>
                    <a:pt x="1994735" y="777726"/>
                  </a:cubicBezTo>
                  <a:lnTo>
                    <a:pt x="0" y="777726"/>
                  </a:lnTo>
                  <a:lnTo>
                    <a:pt x="0" y="436945"/>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TextBox 26">
              <a:extLst>
                <a:ext uri="{FF2B5EF4-FFF2-40B4-BE49-F238E27FC236}">
                  <a16:creationId xmlns:a16="http://schemas.microsoft.com/office/drawing/2014/main" id="{490223E7-D8BD-22A3-9339-EEAF0185F528}"/>
                </a:ext>
              </a:extLst>
            </p:cNvPr>
            <p:cNvSpPr txBox="1"/>
            <p:nvPr/>
          </p:nvSpPr>
          <p:spPr>
            <a:xfrm>
              <a:off x="838200" y="5800406"/>
              <a:ext cx="1916066" cy="461665"/>
            </a:xfrm>
            <a:prstGeom prst="rect">
              <a:avLst/>
            </a:prstGeom>
            <a:noFill/>
          </p:spPr>
          <p:txBody>
            <a:bodyPr wrap="square" rtlCol="0">
              <a:spAutoFit/>
            </a:bodyPr>
            <a:lstStyle/>
            <a:p>
              <a:pPr algn="r"/>
              <a:r>
                <a:rPr lang="en-US" sz="1200" dirty="0">
                  <a:solidFill>
                    <a:schemeClr val="bg1"/>
                  </a:solidFill>
                  <a:latin typeface="+mj-lt"/>
                </a:rPr>
                <a:t>Information</a:t>
              </a:r>
              <a:br>
                <a:rPr lang="en-US" sz="1200" dirty="0">
                  <a:solidFill>
                    <a:schemeClr val="bg1"/>
                  </a:solidFill>
                  <a:latin typeface="+mj-lt"/>
                </a:rPr>
              </a:br>
              <a:r>
                <a:rPr lang="en-US" sz="1200" dirty="0">
                  <a:solidFill>
                    <a:schemeClr val="bg1"/>
                  </a:solidFill>
                  <a:latin typeface="+mj-lt"/>
                </a:rPr>
                <a:t>Technology</a:t>
              </a:r>
            </a:p>
          </p:txBody>
        </p:sp>
        <p:sp>
          <p:nvSpPr>
            <p:cNvPr id="37" name="TextBox 36">
              <a:extLst>
                <a:ext uri="{FF2B5EF4-FFF2-40B4-BE49-F238E27FC236}">
                  <a16:creationId xmlns:a16="http://schemas.microsoft.com/office/drawing/2014/main" id="{EAB5BF9F-6052-C1C7-42D8-FC3F3600A68E}"/>
                </a:ext>
              </a:extLst>
            </p:cNvPr>
            <p:cNvSpPr txBox="1"/>
            <p:nvPr/>
          </p:nvSpPr>
          <p:spPr>
            <a:xfrm>
              <a:off x="2892028" y="5025358"/>
              <a:ext cx="2571504" cy="1107996"/>
            </a:xfrm>
            <a:prstGeom prst="rect">
              <a:avLst/>
            </a:prstGeom>
            <a:noFill/>
          </p:spPr>
          <p:txBody>
            <a:bodyPr wrap="square" rtlCol="0">
              <a:spAutoFit/>
            </a:bodyPr>
            <a:lstStyle/>
            <a:p>
              <a:r>
                <a:rPr lang="en-US" sz="1100" dirty="0">
                  <a:latin typeface="Roboto Medium" panose="02000000000000000000" pitchFamily="2" charset="0"/>
                  <a:ea typeface="Roboto Medium" panose="02000000000000000000" pitchFamily="2" charset="0"/>
                </a:rPr>
                <a:t>Comprehensive IT systems and services capabilities follow industry best practices for IT systems development and integration that deliver superior solutions to our customers.</a:t>
              </a:r>
            </a:p>
          </p:txBody>
        </p:sp>
      </p:grpSp>
      <p:grpSp>
        <p:nvGrpSpPr>
          <p:cNvPr id="11" name="Group 10">
            <a:extLst>
              <a:ext uri="{FF2B5EF4-FFF2-40B4-BE49-F238E27FC236}">
                <a16:creationId xmlns:a16="http://schemas.microsoft.com/office/drawing/2014/main" id="{A9C95256-7E48-3B1E-04D8-3B4AE3BD97AD}"/>
              </a:ext>
            </a:extLst>
          </p:cNvPr>
          <p:cNvGrpSpPr/>
          <p:nvPr/>
        </p:nvGrpSpPr>
        <p:grpSpPr>
          <a:xfrm>
            <a:off x="838200" y="3222200"/>
            <a:ext cx="4625332" cy="1402596"/>
            <a:chOff x="838200" y="3222200"/>
            <a:chExt cx="4625332" cy="1402596"/>
          </a:xfrm>
        </p:grpSpPr>
        <p:sp>
          <p:nvSpPr>
            <p:cNvPr id="28" name="Freeform: Shape 27">
              <a:extLst>
                <a:ext uri="{FF2B5EF4-FFF2-40B4-BE49-F238E27FC236}">
                  <a16:creationId xmlns:a16="http://schemas.microsoft.com/office/drawing/2014/main" id="{B0572A6A-404C-41EE-446C-FDAA3497D2C3}"/>
                </a:ext>
              </a:extLst>
            </p:cNvPr>
            <p:cNvSpPr/>
            <p:nvPr/>
          </p:nvSpPr>
          <p:spPr>
            <a:xfrm>
              <a:off x="843367" y="3222200"/>
              <a:ext cx="1989671" cy="1402596"/>
            </a:xfrm>
            <a:custGeom>
              <a:avLst/>
              <a:gdLst>
                <a:gd name="connsiteX0" fmla="*/ 203245 w 1989671"/>
                <a:gd name="connsiteY0" fmla="*/ 0 h 1325907"/>
                <a:gd name="connsiteX1" fmla="*/ 1786426 w 1989671"/>
                <a:gd name="connsiteY1" fmla="*/ 0 h 1325907"/>
                <a:gd name="connsiteX2" fmla="*/ 1989671 w 1989671"/>
                <a:gd name="connsiteY2" fmla="*/ 203245 h 1325907"/>
                <a:gd name="connsiteX3" fmla="*/ 1989671 w 1989671"/>
                <a:gd name="connsiteY3" fmla="*/ 1012968 h 1325907"/>
                <a:gd name="connsiteX4" fmla="*/ 1989671 w 1989671"/>
                <a:gd name="connsiteY4" fmla="*/ 1016201 h 1325907"/>
                <a:gd name="connsiteX5" fmla="*/ 1989671 w 1989671"/>
                <a:gd name="connsiteY5" fmla="*/ 1325907 h 1325907"/>
                <a:gd name="connsiteX6" fmla="*/ 0 w 1989671"/>
                <a:gd name="connsiteY6" fmla="*/ 1325907 h 1325907"/>
                <a:gd name="connsiteX7" fmla="*/ 0 w 1989671"/>
                <a:gd name="connsiteY7" fmla="*/ 1016201 h 1325907"/>
                <a:gd name="connsiteX8" fmla="*/ 0 w 1989671"/>
                <a:gd name="connsiteY8" fmla="*/ 1012968 h 1325907"/>
                <a:gd name="connsiteX9" fmla="*/ 0 w 1989671"/>
                <a:gd name="connsiteY9" fmla="*/ 203245 h 1325907"/>
                <a:gd name="connsiteX10" fmla="*/ 203245 w 1989671"/>
                <a:gd name="connsiteY10" fmla="*/ 0 h 132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9671" h="1325907">
                  <a:moveTo>
                    <a:pt x="203245" y="0"/>
                  </a:moveTo>
                  <a:lnTo>
                    <a:pt x="1786426" y="0"/>
                  </a:lnTo>
                  <a:cubicBezTo>
                    <a:pt x="1898675" y="0"/>
                    <a:pt x="1989671" y="90996"/>
                    <a:pt x="1989671" y="203245"/>
                  </a:cubicBezTo>
                  <a:lnTo>
                    <a:pt x="1989671" y="1012968"/>
                  </a:lnTo>
                  <a:lnTo>
                    <a:pt x="1989671" y="1016201"/>
                  </a:lnTo>
                  <a:lnTo>
                    <a:pt x="1989671" y="1325907"/>
                  </a:lnTo>
                  <a:lnTo>
                    <a:pt x="0" y="1325907"/>
                  </a:lnTo>
                  <a:lnTo>
                    <a:pt x="0" y="1016201"/>
                  </a:lnTo>
                  <a:lnTo>
                    <a:pt x="0" y="1012968"/>
                  </a:lnTo>
                  <a:lnTo>
                    <a:pt x="0" y="203245"/>
                  </a:lnTo>
                  <a:cubicBezTo>
                    <a:pt x="0" y="90996"/>
                    <a:pt x="90996" y="0"/>
                    <a:pt x="203245" y="0"/>
                  </a:cubicBezTo>
                  <a:close/>
                </a:path>
              </a:pathLst>
            </a:custGeom>
            <a:blipFill dpi="0" rotWithShape="1">
              <a:blip r:embed="rId7" cstate="print">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12">
              <a:extLst>
                <a:ext uri="{FF2B5EF4-FFF2-40B4-BE49-F238E27FC236}">
                  <a16:creationId xmlns:a16="http://schemas.microsoft.com/office/drawing/2014/main" id="{3D6B995B-5584-6F2C-BF9F-BEABC4337083}"/>
                </a:ext>
              </a:extLst>
            </p:cNvPr>
            <p:cNvSpPr/>
            <p:nvPr/>
          </p:nvSpPr>
          <p:spPr>
            <a:xfrm>
              <a:off x="843367" y="4014231"/>
              <a:ext cx="1994837" cy="610565"/>
            </a:xfrm>
            <a:custGeom>
              <a:avLst/>
              <a:gdLst>
                <a:gd name="connsiteX0" fmla="*/ 0 w 1987591"/>
                <a:gd name="connsiteY0" fmla="*/ 0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0 h 615680"/>
                <a:gd name="connsiteX0" fmla="*/ 0 w 1987591"/>
                <a:gd name="connsiteY0" fmla="*/ 274899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274899 h 615680"/>
                <a:gd name="connsiteX0" fmla="*/ 0 w 1990485"/>
                <a:gd name="connsiteY0" fmla="*/ 436945 h 777726"/>
                <a:gd name="connsiteX1" fmla="*/ 1990485 w 1990485"/>
                <a:gd name="connsiteY1" fmla="*/ 0 h 777726"/>
                <a:gd name="connsiteX2" fmla="*/ 1987591 w 1990485"/>
                <a:gd name="connsiteY2" fmla="*/ 777726 h 777726"/>
                <a:gd name="connsiteX3" fmla="*/ 0 w 1990485"/>
                <a:gd name="connsiteY3" fmla="*/ 777726 h 777726"/>
                <a:gd name="connsiteX4" fmla="*/ 0 w 1990485"/>
                <a:gd name="connsiteY4" fmla="*/ 436945 h 777726"/>
                <a:gd name="connsiteX0" fmla="*/ 0 w 1990485"/>
                <a:gd name="connsiteY0" fmla="*/ 436945 h 777726"/>
                <a:gd name="connsiteX1" fmla="*/ 1990485 w 1990485"/>
                <a:gd name="connsiteY1" fmla="*/ 0 h 777726"/>
                <a:gd name="connsiteX2" fmla="*/ 1989973 w 1990485"/>
                <a:gd name="connsiteY2" fmla="*/ 777726 h 777726"/>
                <a:gd name="connsiteX3" fmla="*/ 0 w 1990485"/>
                <a:gd name="connsiteY3" fmla="*/ 777726 h 777726"/>
                <a:gd name="connsiteX4" fmla="*/ 0 w 1990485"/>
                <a:gd name="connsiteY4" fmla="*/ 436945 h 777726"/>
                <a:gd name="connsiteX0" fmla="*/ 0 w 1994837"/>
                <a:gd name="connsiteY0" fmla="*/ 436945 h 777726"/>
                <a:gd name="connsiteX1" fmla="*/ 1990485 w 1994837"/>
                <a:gd name="connsiteY1" fmla="*/ 0 h 777726"/>
                <a:gd name="connsiteX2" fmla="*/ 1994735 w 1994837"/>
                <a:gd name="connsiteY2" fmla="*/ 777726 h 777726"/>
                <a:gd name="connsiteX3" fmla="*/ 0 w 1994837"/>
                <a:gd name="connsiteY3" fmla="*/ 777726 h 777726"/>
                <a:gd name="connsiteX4" fmla="*/ 0 w 1994837"/>
                <a:gd name="connsiteY4" fmla="*/ 436945 h 77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4837" h="777726">
                  <a:moveTo>
                    <a:pt x="0" y="436945"/>
                  </a:moveTo>
                  <a:lnTo>
                    <a:pt x="1990485" y="0"/>
                  </a:lnTo>
                  <a:cubicBezTo>
                    <a:pt x="1989520" y="259242"/>
                    <a:pt x="1995700" y="518484"/>
                    <a:pt x="1994735" y="777726"/>
                  </a:cubicBezTo>
                  <a:lnTo>
                    <a:pt x="0" y="777726"/>
                  </a:lnTo>
                  <a:lnTo>
                    <a:pt x="0" y="43694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TextBox 29">
              <a:extLst>
                <a:ext uri="{FF2B5EF4-FFF2-40B4-BE49-F238E27FC236}">
                  <a16:creationId xmlns:a16="http://schemas.microsoft.com/office/drawing/2014/main" id="{7DB79D30-06A8-E24E-BDA5-7EF64F5B01E3}"/>
                </a:ext>
              </a:extLst>
            </p:cNvPr>
            <p:cNvSpPr txBox="1"/>
            <p:nvPr/>
          </p:nvSpPr>
          <p:spPr>
            <a:xfrm>
              <a:off x="838200" y="4147998"/>
              <a:ext cx="1916066" cy="461665"/>
            </a:xfrm>
            <a:prstGeom prst="rect">
              <a:avLst/>
            </a:prstGeom>
            <a:noFill/>
          </p:spPr>
          <p:txBody>
            <a:bodyPr wrap="square" rtlCol="0">
              <a:spAutoFit/>
            </a:bodyPr>
            <a:lstStyle/>
            <a:p>
              <a:pPr algn="r"/>
              <a:r>
                <a:rPr lang="en-US" sz="1200" dirty="0">
                  <a:solidFill>
                    <a:schemeClr val="bg1"/>
                  </a:solidFill>
                  <a:latin typeface="+mj-lt"/>
                </a:rPr>
                <a:t>Natural </a:t>
              </a:r>
              <a:br>
                <a:rPr lang="en-US" sz="1200" dirty="0">
                  <a:solidFill>
                    <a:schemeClr val="bg1"/>
                  </a:solidFill>
                  <a:latin typeface="+mj-lt"/>
                </a:rPr>
              </a:br>
              <a:r>
                <a:rPr lang="en-US" sz="1200" dirty="0">
                  <a:solidFill>
                    <a:schemeClr val="bg1"/>
                  </a:solidFill>
                  <a:latin typeface="+mj-lt"/>
                </a:rPr>
                <a:t>Resource Management</a:t>
              </a:r>
            </a:p>
          </p:txBody>
        </p:sp>
        <p:sp>
          <p:nvSpPr>
            <p:cNvPr id="38" name="TextBox 37">
              <a:extLst>
                <a:ext uri="{FF2B5EF4-FFF2-40B4-BE49-F238E27FC236}">
                  <a16:creationId xmlns:a16="http://schemas.microsoft.com/office/drawing/2014/main" id="{F76FA977-FA35-8870-B24E-7DA3A3F35CC0}"/>
                </a:ext>
              </a:extLst>
            </p:cNvPr>
            <p:cNvSpPr txBox="1"/>
            <p:nvPr/>
          </p:nvSpPr>
          <p:spPr>
            <a:xfrm>
              <a:off x="2892028" y="3369500"/>
              <a:ext cx="2571504" cy="1107996"/>
            </a:xfrm>
            <a:prstGeom prst="rect">
              <a:avLst/>
            </a:prstGeom>
            <a:noFill/>
          </p:spPr>
          <p:txBody>
            <a:bodyPr wrap="square" rtlCol="0">
              <a:spAutoFit/>
            </a:bodyPr>
            <a:lstStyle/>
            <a:p>
              <a:r>
                <a:rPr lang="en-US" sz="1100" dirty="0">
                  <a:latin typeface="Roboto Medium" panose="02000000000000000000" pitchFamily="2" charset="0"/>
                  <a:ea typeface="Roboto Medium" panose="02000000000000000000" pitchFamily="2" charset="0"/>
                </a:rPr>
                <a:t>Provides innovative solutions and  natural resource management technical expertise that support the USDA Forest Service and the USFS-IP programs both nationally and internationally.</a:t>
              </a:r>
            </a:p>
          </p:txBody>
        </p:sp>
      </p:grpSp>
      <p:grpSp>
        <p:nvGrpSpPr>
          <p:cNvPr id="10" name="Group 9">
            <a:extLst>
              <a:ext uri="{FF2B5EF4-FFF2-40B4-BE49-F238E27FC236}">
                <a16:creationId xmlns:a16="http://schemas.microsoft.com/office/drawing/2014/main" id="{D226DDD9-890F-09C0-EB64-C271F6A5BCD0}"/>
              </a:ext>
            </a:extLst>
          </p:cNvPr>
          <p:cNvGrpSpPr/>
          <p:nvPr/>
        </p:nvGrpSpPr>
        <p:grpSpPr>
          <a:xfrm>
            <a:off x="838200" y="1563875"/>
            <a:ext cx="4867939" cy="1452077"/>
            <a:chOff x="838200" y="1563875"/>
            <a:chExt cx="4867939" cy="1452077"/>
          </a:xfrm>
        </p:grpSpPr>
        <p:sp>
          <p:nvSpPr>
            <p:cNvPr id="31" name="Freeform: Shape 30">
              <a:hlinkClick r:id="rId8" action="ppaction://hlinksldjump"/>
              <a:extLst>
                <a:ext uri="{FF2B5EF4-FFF2-40B4-BE49-F238E27FC236}">
                  <a16:creationId xmlns:a16="http://schemas.microsoft.com/office/drawing/2014/main" id="{8E208AAF-B6A4-1322-27C3-F04228C6127D}"/>
                </a:ext>
              </a:extLst>
            </p:cNvPr>
            <p:cNvSpPr/>
            <p:nvPr/>
          </p:nvSpPr>
          <p:spPr>
            <a:xfrm>
              <a:off x="843367" y="1563875"/>
              <a:ext cx="1989671" cy="1402596"/>
            </a:xfrm>
            <a:custGeom>
              <a:avLst/>
              <a:gdLst>
                <a:gd name="connsiteX0" fmla="*/ 203245 w 1989671"/>
                <a:gd name="connsiteY0" fmla="*/ 0 h 1325907"/>
                <a:gd name="connsiteX1" fmla="*/ 1786426 w 1989671"/>
                <a:gd name="connsiteY1" fmla="*/ 0 h 1325907"/>
                <a:gd name="connsiteX2" fmla="*/ 1989671 w 1989671"/>
                <a:gd name="connsiteY2" fmla="*/ 203245 h 1325907"/>
                <a:gd name="connsiteX3" fmla="*/ 1989671 w 1989671"/>
                <a:gd name="connsiteY3" fmla="*/ 1012968 h 1325907"/>
                <a:gd name="connsiteX4" fmla="*/ 1989671 w 1989671"/>
                <a:gd name="connsiteY4" fmla="*/ 1016201 h 1325907"/>
                <a:gd name="connsiteX5" fmla="*/ 1989671 w 1989671"/>
                <a:gd name="connsiteY5" fmla="*/ 1325907 h 1325907"/>
                <a:gd name="connsiteX6" fmla="*/ 0 w 1989671"/>
                <a:gd name="connsiteY6" fmla="*/ 1325907 h 1325907"/>
                <a:gd name="connsiteX7" fmla="*/ 0 w 1989671"/>
                <a:gd name="connsiteY7" fmla="*/ 1016201 h 1325907"/>
                <a:gd name="connsiteX8" fmla="*/ 0 w 1989671"/>
                <a:gd name="connsiteY8" fmla="*/ 1012968 h 1325907"/>
                <a:gd name="connsiteX9" fmla="*/ 0 w 1989671"/>
                <a:gd name="connsiteY9" fmla="*/ 203245 h 1325907"/>
                <a:gd name="connsiteX10" fmla="*/ 203245 w 1989671"/>
                <a:gd name="connsiteY10" fmla="*/ 0 h 132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9671" h="1325907">
                  <a:moveTo>
                    <a:pt x="203245" y="0"/>
                  </a:moveTo>
                  <a:lnTo>
                    <a:pt x="1786426" y="0"/>
                  </a:lnTo>
                  <a:cubicBezTo>
                    <a:pt x="1898675" y="0"/>
                    <a:pt x="1989671" y="90996"/>
                    <a:pt x="1989671" y="203245"/>
                  </a:cubicBezTo>
                  <a:lnTo>
                    <a:pt x="1989671" y="1012968"/>
                  </a:lnTo>
                  <a:lnTo>
                    <a:pt x="1989671" y="1016201"/>
                  </a:lnTo>
                  <a:lnTo>
                    <a:pt x="1989671" y="1325907"/>
                  </a:lnTo>
                  <a:lnTo>
                    <a:pt x="0" y="1325907"/>
                  </a:lnTo>
                  <a:lnTo>
                    <a:pt x="0" y="1016201"/>
                  </a:lnTo>
                  <a:lnTo>
                    <a:pt x="0" y="1012968"/>
                  </a:lnTo>
                  <a:lnTo>
                    <a:pt x="0" y="203245"/>
                  </a:lnTo>
                  <a:cubicBezTo>
                    <a:pt x="0" y="90996"/>
                    <a:pt x="90996" y="0"/>
                    <a:pt x="203245" y="0"/>
                  </a:cubicBezTo>
                  <a:close/>
                </a:path>
              </a:pathLst>
            </a:custGeom>
            <a:blipFill dpi="0" rotWithShape="1">
              <a:blip r:embed="rId9">
                <a:extLst>
                  <a:ext uri="{28A0092B-C50C-407E-A947-70E740481C1C}">
                    <a14:useLocalDpi xmlns:a14="http://schemas.microsoft.com/office/drawing/2010/main" val="0"/>
                  </a:ext>
                </a:extLst>
              </a:blip>
              <a:srcRect/>
              <a:stretch>
                <a:fillRect l="-10000" r="-2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Rectangle 12">
              <a:extLst>
                <a:ext uri="{FF2B5EF4-FFF2-40B4-BE49-F238E27FC236}">
                  <a16:creationId xmlns:a16="http://schemas.microsoft.com/office/drawing/2014/main" id="{9CF28371-B017-1284-6EB5-6EE807B2D4FF}"/>
                </a:ext>
              </a:extLst>
            </p:cNvPr>
            <p:cNvSpPr/>
            <p:nvPr/>
          </p:nvSpPr>
          <p:spPr>
            <a:xfrm>
              <a:off x="843367" y="2355906"/>
              <a:ext cx="1994837" cy="610565"/>
            </a:xfrm>
            <a:custGeom>
              <a:avLst/>
              <a:gdLst>
                <a:gd name="connsiteX0" fmla="*/ 0 w 1987591"/>
                <a:gd name="connsiteY0" fmla="*/ 0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0 h 615680"/>
                <a:gd name="connsiteX0" fmla="*/ 0 w 1987591"/>
                <a:gd name="connsiteY0" fmla="*/ 274899 h 615680"/>
                <a:gd name="connsiteX1" fmla="*/ 1987591 w 1987591"/>
                <a:gd name="connsiteY1" fmla="*/ 0 h 615680"/>
                <a:gd name="connsiteX2" fmla="*/ 1987591 w 1987591"/>
                <a:gd name="connsiteY2" fmla="*/ 615680 h 615680"/>
                <a:gd name="connsiteX3" fmla="*/ 0 w 1987591"/>
                <a:gd name="connsiteY3" fmla="*/ 615680 h 615680"/>
                <a:gd name="connsiteX4" fmla="*/ 0 w 1987591"/>
                <a:gd name="connsiteY4" fmla="*/ 274899 h 615680"/>
                <a:gd name="connsiteX0" fmla="*/ 0 w 1990485"/>
                <a:gd name="connsiteY0" fmla="*/ 436945 h 777726"/>
                <a:gd name="connsiteX1" fmla="*/ 1990485 w 1990485"/>
                <a:gd name="connsiteY1" fmla="*/ 0 h 777726"/>
                <a:gd name="connsiteX2" fmla="*/ 1987591 w 1990485"/>
                <a:gd name="connsiteY2" fmla="*/ 777726 h 777726"/>
                <a:gd name="connsiteX3" fmla="*/ 0 w 1990485"/>
                <a:gd name="connsiteY3" fmla="*/ 777726 h 777726"/>
                <a:gd name="connsiteX4" fmla="*/ 0 w 1990485"/>
                <a:gd name="connsiteY4" fmla="*/ 436945 h 777726"/>
                <a:gd name="connsiteX0" fmla="*/ 0 w 1990485"/>
                <a:gd name="connsiteY0" fmla="*/ 436945 h 777726"/>
                <a:gd name="connsiteX1" fmla="*/ 1990485 w 1990485"/>
                <a:gd name="connsiteY1" fmla="*/ 0 h 777726"/>
                <a:gd name="connsiteX2" fmla="*/ 1989973 w 1990485"/>
                <a:gd name="connsiteY2" fmla="*/ 777726 h 777726"/>
                <a:gd name="connsiteX3" fmla="*/ 0 w 1990485"/>
                <a:gd name="connsiteY3" fmla="*/ 777726 h 777726"/>
                <a:gd name="connsiteX4" fmla="*/ 0 w 1990485"/>
                <a:gd name="connsiteY4" fmla="*/ 436945 h 777726"/>
                <a:gd name="connsiteX0" fmla="*/ 0 w 1994837"/>
                <a:gd name="connsiteY0" fmla="*/ 436945 h 777726"/>
                <a:gd name="connsiteX1" fmla="*/ 1990485 w 1994837"/>
                <a:gd name="connsiteY1" fmla="*/ 0 h 777726"/>
                <a:gd name="connsiteX2" fmla="*/ 1994735 w 1994837"/>
                <a:gd name="connsiteY2" fmla="*/ 777726 h 777726"/>
                <a:gd name="connsiteX3" fmla="*/ 0 w 1994837"/>
                <a:gd name="connsiteY3" fmla="*/ 777726 h 777726"/>
                <a:gd name="connsiteX4" fmla="*/ 0 w 1994837"/>
                <a:gd name="connsiteY4" fmla="*/ 436945 h 777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4837" h="777726">
                  <a:moveTo>
                    <a:pt x="0" y="436945"/>
                  </a:moveTo>
                  <a:lnTo>
                    <a:pt x="1990485" y="0"/>
                  </a:lnTo>
                  <a:cubicBezTo>
                    <a:pt x="1989520" y="259242"/>
                    <a:pt x="1995700" y="518484"/>
                    <a:pt x="1994735" y="777726"/>
                  </a:cubicBezTo>
                  <a:lnTo>
                    <a:pt x="0" y="777726"/>
                  </a:lnTo>
                  <a:lnTo>
                    <a:pt x="0" y="436945"/>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TextBox 32">
              <a:extLst>
                <a:ext uri="{FF2B5EF4-FFF2-40B4-BE49-F238E27FC236}">
                  <a16:creationId xmlns:a16="http://schemas.microsoft.com/office/drawing/2014/main" id="{B8C32916-2225-002F-94D0-A5431366BB65}"/>
                </a:ext>
              </a:extLst>
            </p:cNvPr>
            <p:cNvSpPr txBox="1"/>
            <p:nvPr/>
          </p:nvSpPr>
          <p:spPr>
            <a:xfrm>
              <a:off x="838200" y="2489673"/>
              <a:ext cx="1916066" cy="461665"/>
            </a:xfrm>
            <a:prstGeom prst="rect">
              <a:avLst/>
            </a:prstGeom>
            <a:noFill/>
          </p:spPr>
          <p:txBody>
            <a:bodyPr wrap="square" rtlCol="0">
              <a:spAutoFit/>
            </a:bodyPr>
            <a:lstStyle/>
            <a:p>
              <a:pPr algn="r"/>
              <a:r>
                <a:rPr lang="en-US" sz="1200" dirty="0">
                  <a:solidFill>
                    <a:schemeClr val="bg1"/>
                  </a:solidFill>
                  <a:latin typeface="+mj-lt"/>
                </a:rPr>
                <a:t>International</a:t>
              </a:r>
              <a:br>
                <a:rPr lang="en-US" sz="1200" dirty="0">
                  <a:solidFill>
                    <a:schemeClr val="bg1"/>
                  </a:solidFill>
                  <a:latin typeface="+mj-lt"/>
                </a:rPr>
              </a:br>
              <a:r>
                <a:rPr lang="en-US" sz="1200" dirty="0">
                  <a:solidFill>
                    <a:schemeClr val="bg1"/>
                  </a:solidFill>
                  <a:latin typeface="+mj-lt"/>
                </a:rPr>
                <a:t>Programs</a:t>
              </a:r>
            </a:p>
          </p:txBody>
        </p:sp>
        <p:sp>
          <p:nvSpPr>
            <p:cNvPr id="39" name="TextBox 38">
              <a:extLst>
                <a:ext uri="{FF2B5EF4-FFF2-40B4-BE49-F238E27FC236}">
                  <a16:creationId xmlns:a16="http://schemas.microsoft.com/office/drawing/2014/main" id="{BC08BD46-A133-9BA5-1E3F-668D0F06ACB7}"/>
                </a:ext>
              </a:extLst>
            </p:cNvPr>
            <p:cNvSpPr txBox="1"/>
            <p:nvPr/>
          </p:nvSpPr>
          <p:spPr>
            <a:xfrm>
              <a:off x="2892026" y="1569402"/>
              <a:ext cx="2814113" cy="1446550"/>
            </a:xfrm>
            <a:prstGeom prst="rect">
              <a:avLst/>
            </a:prstGeom>
            <a:noFill/>
          </p:spPr>
          <p:txBody>
            <a:bodyPr wrap="square" rtlCol="0">
              <a:spAutoFit/>
            </a:bodyPr>
            <a:lstStyle/>
            <a:p>
              <a:r>
                <a:rPr lang="en-US" sz="1100" dirty="0">
                  <a:latin typeface="Roboto Medium" panose="02000000000000000000" pitchFamily="2" charset="0"/>
                  <a:ea typeface="Roboto Medium" panose="02000000000000000000" pitchFamily="2" charset="0"/>
                </a:rPr>
                <a:t>Provides Program &amp; Financial Management, support of U.S. and Foreign Governments and associated agencies and overseas offices, Disaster and Humanitarian Assistance, International Natural Resource Management, and Business Operations Facilitation in over 80 countries worldwide. </a:t>
              </a:r>
            </a:p>
          </p:txBody>
        </p:sp>
      </p:grpSp>
      <p:sp>
        <p:nvSpPr>
          <p:cNvPr id="3" name="Action Button: Go to End 2">
            <a:hlinkClick r:id="rId10" action="ppaction://hlinksldjump" highlightClick="1"/>
            <a:extLst>
              <a:ext uri="{FF2B5EF4-FFF2-40B4-BE49-F238E27FC236}">
                <a16:creationId xmlns:a16="http://schemas.microsoft.com/office/drawing/2014/main" id="{8F579E83-8830-65DB-9258-385747953908}"/>
              </a:ext>
            </a:extLst>
          </p:cNvPr>
          <p:cNvSpPr/>
          <p:nvPr/>
        </p:nvSpPr>
        <p:spPr>
          <a:xfrm>
            <a:off x="11624930" y="6536229"/>
            <a:ext cx="219740" cy="185246"/>
          </a:xfrm>
          <a:prstGeom prst="actionButtonEnd">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290749453"/>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5C48-45D7-0318-FBB3-1233E3FC9A01}"/>
              </a:ext>
            </a:extLst>
          </p:cNvPr>
          <p:cNvSpPr>
            <a:spLocks noGrp="1"/>
          </p:cNvSpPr>
          <p:nvPr>
            <p:ph type="title"/>
          </p:nvPr>
        </p:nvSpPr>
        <p:spPr/>
        <p:txBody>
          <a:bodyPr>
            <a:normAutofit/>
          </a:bodyPr>
          <a:lstStyle/>
          <a:p>
            <a:r>
              <a:rPr lang="en-US" dirty="0"/>
              <a:t>International Programs</a:t>
            </a:r>
          </a:p>
        </p:txBody>
      </p:sp>
      <p:sp>
        <p:nvSpPr>
          <p:cNvPr id="3" name="Content Placeholder 2">
            <a:extLst>
              <a:ext uri="{FF2B5EF4-FFF2-40B4-BE49-F238E27FC236}">
                <a16:creationId xmlns:a16="http://schemas.microsoft.com/office/drawing/2014/main" id="{70A38FFE-EE25-8891-4633-514E86C5362D}"/>
              </a:ext>
            </a:extLst>
          </p:cNvPr>
          <p:cNvSpPr>
            <a:spLocks noGrp="1"/>
          </p:cNvSpPr>
          <p:nvPr>
            <p:ph idx="1"/>
          </p:nvPr>
        </p:nvSpPr>
        <p:spPr>
          <a:xfrm>
            <a:off x="1500555" y="1092200"/>
            <a:ext cx="5188210" cy="5261595"/>
          </a:xfrm>
        </p:spPr>
        <p:txBody>
          <a:bodyPr>
            <a:normAutofit/>
          </a:bodyPr>
          <a:lstStyle/>
          <a:p>
            <a:pPr marL="0" indent="0">
              <a:lnSpc>
                <a:spcPct val="150000"/>
              </a:lnSpc>
              <a:buNone/>
            </a:pPr>
            <a:r>
              <a:rPr lang="en-US" sz="1000" dirty="0">
                <a:latin typeface="Roboto Medium" panose="02000000000000000000" pitchFamily="2" charset="0"/>
                <a:ea typeface="Roboto Medium" panose="02000000000000000000" pitchFamily="2" charset="0"/>
              </a:rPr>
              <a:t>As a renowned professional services company, Management and Engineering Technologies International, Inc. (METI) has established itself as a trusted partner in delivering exceptional solutions worldwide. Our commitment to excellence is exemplified by our largest customer and contract, which reflects the depth of our expertise and the quality of our services. Since our support to the International Programs contract work began, METI has been instrumental in supporting international employee and consultant projects spanning over 80 countries, demonstrating our global reach and impact. With over 30 years of dedicated service as a Federal Contractor and particularly during our time supporting the Office of International Programs, METI has earned a reputation for reliability, innovation, and integrity in every endeavor we undertake. Our unwavering dedication to exceeding client expectations and driving positive change underscores our position as a leader in the industry, poised to tackle the most complex challenges and deliver sustainable solutions on a global scale. </a:t>
            </a:r>
          </a:p>
          <a:p>
            <a:pPr marL="0" indent="0">
              <a:lnSpc>
                <a:spcPct val="110000"/>
              </a:lnSpc>
              <a:buFont typeface="Arial" panose="020B0604020202020204" pitchFamily="34" charset="0"/>
              <a:buNone/>
            </a:pPr>
            <a:r>
              <a:rPr lang="en-US" sz="1000" dirty="0">
                <a:solidFill>
                  <a:schemeClr val="accent1"/>
                </a:solidFill>
                <a:latin typeface="+mj-lt"/>
                <a:ea typeface="Roboto Medium" panose="02000000000000000000" pitchFamily="2" charset="0"/>
              </a:rPr>
              <a:t>In our International Programs work METI has provided expertise in the following 5 core areas, among others:</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Program Management / Financial Management / Advisory &amp; Assistance Services</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Support of U.S. and Foreign Governments and Associated Agencies and Overseas Offices</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Disaster and Humanitarian Assistance</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International Natural Resource Management (NRM)</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Business Operations Facilitation</a:t>
            </a:r>
            <a:endParaRPr lang="en-US" sz="1000" dirty="0">
              <a:latin typeface="Roboto Medium" panose="02000000000000000000" pitchFamily="2" charset="0"/>
              <a:ea typeface="Roboto Medium" panose="02000000000000000000" pitchFamily="2" charset="0"/>
            </a:endParaRPr>
          </a:p>
          <a:p>
            <a:endParaRPr lang="en-US" dirty="0"/>
          </a:p>
        </p:txBody>
      </p:sp>
      <p:sp>
        <p:nvSpPr>
          <p:cNvPr id="6" name="Date Placeholder 3">
            <a:extLst>
              <a:ext uri="{FF2B5EF4-FFF2-40B4-BE49-F238E27FC236}">
                <a16:creationId xmlns:a16="http://schemas.microsoft.com/office/drawing/2014/main" id="{8C6A3D79-27C6-5C4E-7456-0AECF7BCEC75}"/>
              </a:ext>
            </a:extLst>
          </p:cNvPr>
          <p:cNvSpPr txBox="1">
            <a:spLocks/>
          </p:cNvSpPr>
          <p:nvPr/>
        </p:nvSpPr>
        <p:spPr>
          <a:xfrm>
            <a:off x="1500555" y="6492875"/>
            <a:ext cx="414675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2"/>
                </a:solidFill>
              </a:rPr>
              <a:t>Management &amp; Engineering Technologies International, Inc.</a:t>
            </a:r>
          </a:p>
        </p:txBody>
      </p:sp>
      <p:sp>
        <p:nvSpPr>
          <p:cNvPr id="7" name="Slide Number Placeholder 5">
            <a:extLst>
              <a:ext uri="{FF2B5EF4-FFF2-40B4-BE49-F238E27FC236}">
                <a16:creationId xmlns:a16="http://schemas.microsoft.com/office/drawing/2014/main" id="{7965CC6C-61DE-C756-1E5A-6A9452BCAFDD}"/>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10</a:t>
            </a:fld>
            <a:endParaRPr lang="en-US" dirty="0"/>
          </a:p>
        </p:txBody>
      </p:sp>
      <p:sp>
        <p:nvSpPr>
          <p:cNvPr id="12" name="Action Button: Go Home 11">
            <a:hlinkClick r:id="rId3" action="ppaction://hlinksldjump" highlightClick="1"/>
            <a:extLst>
              <a:ext uri="{FF2B5EF4-FFF2-40B4-BE49-F238E27FC236}">
                <a16:creationId xmlns:a16="http://schemas.microsoft.com/office/drawing/2014/main" id="{BAA05B62-DF29-8903-D0F7-7E7D3B880647}"/>
              </a:ext>
            </a:extLst>
          </p:cNvPr>
          <p:cNvSpPr/>
          <p:nvPr/>
        </p:nvSpPr>
        <p:spPr>
          <a:xfrm>
            <a:off x="11624930" y="6528391"/>
            <a:ext cx="262270" cy="178908"/>
          </a:xfrm>
          <a:prstGeom prst="actionButtonHom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64420785"/>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494EE-82AE-E895-AB2B-9665C27DA021}"/>
              </a:ext>
            </a:extLst>
          </p:cNvPr>
          <p:cNvSpPr>
            <a:spLocks noGrp="1"/>
          </p:cNvSpPr>
          <p:nvPr>
            <p:ph type="title"/>
          </p:nvPr>
        </p:nvSpPr>
        <p:spPr/>
        <p:txBody>
          <a:bodyPr/>
          <a:lstStyle/>
          <a:p>
            <a:r>
              <a:rPr lang="en-US" dirty="0"/>
              <a:t>International Programs</a:t>
            </a:r>
          </a:p>
        </p:txBody>
      </p:sp>
      <p:sp>
        <p:nvSpPr>
          <p:cNvPr id="4" name="Content Placeholder 2">
            <a:extLst>
              <a:ext uri="{FF2B5EF4-FFF2-40B4-BE49-F238E27FC236}">
                <a16:creationId xmlns:a16="http://schemas.microsoft.com/office/drawing/2014/main" id="{2BD95C75-85F0-8A51-D7EB-A8A2FCDB8A7B}"/>
              </a:ext>
            </a:extLst>
          </p:cNvPr>
          <p:cNvSpPr>
            <a:spLocks noGrp="1"/>
          </p:cNvSpPr>
          <p:nvPr>
            <p:ph idx="1"/>
          </p:nvPr>
        </p:nvSpPr>
        <p:spPr>
          <a:xfrm>
            <a:off x="838200" y="1377950"/>
            <a:ext cx="10515600" cy="4196612"/>
          </a:xfrm>
        </p:spPr>
        <p:txBody>
          <a:bodyPr>
            <a:noAutofit/>
          </a:bodyPr>
          <a:lstStyle/>
          <a:p>
            <a:pPr marL="0" indent="0">
              <a:lnSpc>
                <a:spcPct val="150000"/>
              </a:lnSpc>
              <a:buNone/>
            </a:pPr>
            <a:r>
              <a:rPr lang="en-US" sz="1800" dirty="0">
                <a:solidFill>
                  <a:schemeClr val="tx2"/>
                </a:solidFill>
                <a:effectLst/>
                <a:latin typeface="+mj-lt"/>
                <a:ea typeface="Roboto Medium" panose="02000000000000000000" pitchFamily="2" charset="0"/>
              </a:rPr>
              <a:t>Program Management / Financial Management / Advisory &amp; Assistance Services</a:t>
            </a:r>
          </a:p>
          <a:p>
            <a:pPr marL="0" indent="0">
              <a:lnSpc>
                <a:spcPct val="150000"/>
              </a:lnSpc>
              <a:buNone/>
            </a:pPr>
            <a:r>
              <a:rPr lang="en-US" sz="1200" dirty="0">
                <a:effectLst/>
                <a:latin typeface="Roboto Medium" panose="02000000000000000000" pitchFamily="2" charset="0"/>
                <a:ea typeface="Roboto Medium" panose="02000000000000000000" pitchFamily="2" charset="0"/>
              </a:rPr>
              <a:t>Through meticulous program management, METI optimizes resources, streamlines processes, and monitors progress to guarantee the timely and effective implementation of initiatives.  Financial management is a cornerstone of our operations, where we leverage our expertise to allocate resources judiciously, track budgets, and ensure fiscal responsibility. Our commitment to financial transparency and accountability enables the USFS and its international partners to confidently invest in sustainable forestry practices and conservation efforts.</a:t>
            </a:r>
          </a:p>
          <a:p>
            <a:pPr marL="0" indent="0">
              <a:lnSpc>
                <a:spcPct val="150000"/>
              </a:lnSpc>
              <a:buFont typeface="Arial" panose="020B0604020202020204" pitchFamily="34" charset="0"/>
              <a:buNone/>
            </a:pPr>
            <a:r>
              <a:rPr lang="en-US" sz="1200" dirty="0">
                <a:solidFill>
                  <a:schemeClr val="accent1"/>
                </a:solidFill>
                <a:latin typeface="+mj-lt"/>
                <a:ea typeface="Roboto Medium" panose="02000000000000000000" pitchFamily="2" charset="0"/>
              </a:rPr>
              <a:t>Some examples of METI support include:</a:t>
            </a:r>
          </a:p>
          <a:p>
            <a:pPr>
              <a:lnSpc>
                <a:spcPct val="150000"/>
              </a:lnSpc>
            </a:pPr>
            <a:r>
              <a:rPr lang="en-US" sz="1200" dirty="0">
                <a:solidFill>
                  <a:schemeClr val="accent1"/>
                </a:solidFill>
                <a:latin typeface="Roboto Medium" panose="02000000000000000000" pitchFamily="2" charset="0"/>
                <a:ea typeface="Roboto Medium" panose="02000000000000000000" pitchFamily="2" charset="0"/>
              </a:rPr>
              <a:t>Opening and sustaining offices</a:t>
            </a:r>
          </a:p>
          <a:p>
            <a:pPr>
              <a:lnSpc>
                <a:spcPct val="150000"/>
              </a:lnSpc>
            </a:pPr>
            <a:r>
              <a:rPr lang="en-US" sz="1200" dirty="0">
                <a:solidFill>
                  <a:schemeClr val="accent1"/>
                </a:solidFill>
                <a:latin typeface="Roboto Medium" panose="02000000000000000000" pitchFamily="2" charset="0"/>
                <a:ea typeface="Roboto Medium" panose="02000000000000000000" pitchFamily="2" charset="0"/>
              </a:rPr>
              <a:t>Policy Analysis &amp; Development</a:t>
            </a:r>
          </a:p>
          <a:p>
            <a:pPr>
              <a:lnSpc>
                <a:spcPct val="150000"/>
              </a:lnSpc>
            </a:pPr>
            <a:r>
              <a:rPr lang="en-US" sz="1200" dirty="0">
                <a:solidFill>
                  <a:schemeClr val="accent1"/>
                </a:solidFill>
                <a:latin typeface="Roboto Medium" panose="02000000000000000000" pitchFamily="2" charset="0"/>
                <a:ea typeface="Roboto Medium" panose="02000000000000000000" pitchFamily="2" charset="0"/>
              </a:rPr>
              <a:t>Financial Management / Fiscal Responsibility support</a:t>
            </a:r>
          </a:p>
        </p:txBody>
      </p:sp>
      <p:sp>
        <p:nvSpPr>
          <p:cNvPr id="6" name="Date Placeholder 3">
            <a:extLst>
              <a:ext uri="{FF2B5EF4-FFF2-40B4-BE49-F238E27FC236}">
                <a16:creationId xmlns:a16="http://schemas.microsoft.com/office/drawing/2014/main" id="{5B0B95DC-93BD-D80B-DBFA-040778E8F7FD}"/>
              </a:ext>
            </a:extLst>
          </p:cNvPr>
          <p:cNvSpPr txBox="1">
            <a:spLocks/>
          </p:cNvSpPr>
          <p:nvPr/>
        </p:nvSpPr>
        <p:spPr>
          <a:xfrm>
            <a:off x="1160583" y="6492875"/>
            <a:ext cx="415473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Management &amp; Engineering Technologies International, Inc.</a:t>
            </a:r>
          </a:p>
        </p:txBody>
      </p:sp>
      <p:sp>
        <p:nvSpPr>
          <p:cNvPr id="7" name="Slide Number Placeholder 5">
            <a:extLst>
              <a:ext uri="{FF2B5EF4-FFF2-40B4-BE49-F238E27FC236}">
                <a16:creationId xmlns:a16="http://schemas.microsoft.com/office/drawing/2014/main" id="{1B8E98BE-E290-D176-BD65-B9D1A0C62AC0}"/>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11</a:t>
            </a:fld>
            <a:endParaRPr lang="en-US" dirty="0"/>
          </a:p>
        </p:txBody>
      </p:sp>
    </p:spTree>
    <p:extLst>
      <p:ext uri="{BB962C8B-B14F-4D97-AF65-F5344CB8AC3E}">
        <p14:creationId xmlns:p14="http://schemas.microsoft.com/office/powerpoint/2010/main" val="3008839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494EE-82AE-E895-AB2B-9665C27DA021}"/>
              </a:ext>
            </a:extLst>
          </p:cNvPr>
          <p:cNvSpPr>
            <a:spLocks noGrp="1"/>
          </p:cNvSpPr>
          <p:nvPr>
            <p:ph type="title"/>
          </p:nvPr>
        </p:nvSpPr>
        <p:spPr/>
        <p:txBody>
          <a:bodyPr/>
          <a:lstStyle/>
          <a:p>
            <a:r>
              <a:rPr lang="en-US" dirty="0"/>
              <a:t>International Programs</a:t>
            </a:r>
          </a:p>
        </p:txBody>
      </p:sp>
      <p:sp>
        <p:nvSpPr>
          <p:cNvPr id="4" name="Content Placeholder 2">
            <a:extLst>
              <a:ext uri="{FF2B5EF4-FFF2-40B4-BE49-F238E27FC236}">
                <a16:creationId xmlns:a16="http://schemas.microsoft.com/office/drawing/2014/main" id="{2BD95C75-85F0-8A51-D7EB-A8A2FCDB8A7B}"/>
              </a:ext>
            </a:extLst>
          </p:cNvPr>
          <p:cNvSpPr>
            <a:spLocks noGrp="1"/>
          </p:cNvSpPr>
          <p:nvPr>
            <p:ph idx="1"/>
          </p:nvPr>
        </p:nvSpPr>
        <p:spPr>
          <a:xfrm>
            <a:off x="838200" y="1377950"/>
            <a:ext cx="10515600" cy="2178050"/>
          </a:xfrm>
        </p:spPr>
        <p:txBody>
          <a:bodyPr>
            <a:noAutofit/>
          </a:bodyPr>
          <a:lstStyle/>
          <a:p>
            <a:pPr marL="0" indent="0">
              <a:lnSpc>
                <a:spcPct val="150000"/>
              </a:lnSpc>
              <a:buNone/>
            </a:pPr>
            <a:r>
              <a:rPr lang="en-US" sz="1800" dirty="0">
                <a:solidFill>
                  <a:schemeClr val="tx2"/>
                </a:solidFill>
                <a:effectLst/>
                <a:latin typeface="+mj-lt"/>
                <a:ea typeface="Roboto Medium" panose="02000000000000000000" pitchFamily="2" charset="0"/>
              </a:rPr>
              <a:t>Support of U.S. and Foreign Governments and Associated Agencies and Overseas Offices </a:t>
            </a:r>
          </a:p>
          <a:p>
            <a:pPr marL="0" indent="0">
              <a:lnSpc>
                <a:spcPct val="150000"/>
              </a:lnSpc>
              <a:buNone/>
            </a:pPr>
            <a:r>
              <a:rPr lang="en-US" sz="1200" dirty="0">
                <a:effectLst/>
                <a:latin typeface="Roboto Medium" panose="02000000000000000000" pitchFamily="2" charset="0"/>
                <a:ea typeface="Roboto Medium" panose="02000000000000000000" pitchFamily="2" charset="0"/>
              </a:rPr>
              <a:t>METI collaborates closely with various US Federal agencies and through our International Programs work we extend our services to foreign governments such as Ghana, Jordan, and many others, fostering international partnerships and enhancing global cooperation. With our extensive expertise and commitment to excellence, METI offers comprehensive overseas program support, ensuring seamless operations and facilitating effective communication and collaboration across borders.</a:t>
            </a:r>
          </a:p>
          <a:p>
            <a:pPr marL="0" indent="0">
              <a:lnSpc>
                <a:spcPct val="150000"/>
              </a:lnSpc>
              <a:buNone/>
            </a:pPr>
            <a:r>
              <a:rPr lang="en-US" sz="1200" dirty="0">
                <a:solidFill>
                  <a:schemeClr val="accent1"/>
                </a:solidFill>
                <a:latin typeface="+mj-lt"/>
                <a:ea typeface="Roboto Medium" panose="02000000000000000000" pitchFamily="2" charset="0"/>
              </a:rPr>
              <a:t>Examples of the breadth and depth of agencies, departments, and Governments supported include:</a:t>
            </a:r>
          </a:p>
        </p:txBody>
      </p:sp>
      <p:sp>
        <p:nvSpPr>
          <p:cNvPr id="6" name="Date Placeholder 3">
            <a:extLst>
              <a:ext uri="{FF2B5EF4-FFF2-40B4-BE49-F238E27FC236}">
                <a16:creationId xmlns:a16="http://schemas.microsoft.com/office/drawing/2014/main" id="{5B0B95DC-93BD-D80B-DBFA-040778E8F7FD}"/>
              </a:ext>
            </a:extLst>
          </p:cNvPr>
          <p:cNvSpPr txBox="1">
            <a:spLocks/>
          </p:cNvSpPr>
          <p:nvPr/>
        </p:nvSpPr>
        <p:spPr>
          <a:xfrm>
            <a:off x="1160583" y="6492875"/>
            <a:ext cx="415473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Management &amp; Engineering Technologies International, Inc.</a:t>
            </a:r>
          </a:p>
        </p:txBody>
      </p:sp>
      <p:sp>
        <p:nvSpPr>
          <p:cNvPr id="7" name="Slide Number Placeholder 5">
            <a:extLst>
              <a:ext uri="{FF2B5EF4-FFF2-40B4-BE49-F238E27FC236}">
                <a16:creationId xmlns:a16="http://schemas.microsoft.com/office/drawing/2014/main" id="{1B8E98BE-E290-D176-BD65-B9D1A0C62AC0}"/>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12</a:t>
            </a:fld>
            <a:endParaRPr lang="en-US" dirty="0"/>
          </a:p>
        </p:txBody>
      </p:sp>
      <p:sp>
        <p:nvSpPr>
          <p:cNvPr id="9" name="TextBox 8">
            <a:extLst>
              <a:ext uri="{FF2B5EF4-FFF2-40B4-BE49-F238E27FC236}">
                <a16:creationId xmlns:a16="http://schemas.microsoft.com/office/drawing/2014/main" id="{53AA3E04-3FCF-9CFC-D5A9-023CBF327CA9}"/>
              </a:ext>
            </a:extLst>
          </p:cNvPr>
          <p:cNvSpPr txBox="1"/>
          <p:nvPr/>
        </p:nvSpPr>
        <p:spPr>
          <a:xfrm>
            <a:off x="838200" y="3556000"/>
            <a:ext cx="10515600" cy="1790700"/>
          </a:xfrm>
          <a:prstGeom prst="rect">
            <a:avLst/>
          </a:prstGeom>
          <a:noFill/>
        </p:spPr>
        <p:txBody>
          <a:bodyPr wrap="square" numCol="2" spcCol="914400">
            <a:noAutofit/>
          </a:bodyPr>
          <a:lstStyle/>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United States Department of Agriculture (USDA), Department of Defense (DOD), Department of State (DOS), Department of Interior (DOI), and Forest Service (USFS)</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Bangladesh Forest Department</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Office of Defense Coordination (Vietnam)</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Nigeria Emergency Management Agency (NEMA)</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State Emergency Management Agencies (SEMA)</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Governments of Ghana, Jordan, Vietnam, Peru, Madagascar, Zimbabwe, Mozambique, Bangladesh, India, Angola, Nepal, Gabon, Nigeria, Indonesia,</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Royal Government of Bhutan (RGOB), Democratic Republic of Congo (DRC), and Central Africa Republic (CAR)</a:t>
            </a:r>
          </a:p>
        </p:txBody>
      </p:sp>
    </p:spTree>
    <p:extLst>
      <p:ext uri="{BB962C8B-B14F-4D97-AF65-F5344CB8AC3E}">
        <p14:creationId xmlns:p14="http://schemas.microsoft.com/office/powerpoint/2010/main" val="1962214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494EE-82AE-E895-AB2B-9665C27DA021}"/>
              </a:ext>
            </a:extLst>
          </p:cNvPr>
          <p:cNvSpPr>
            <a:spLocks noGrp="1"/>
          </p:cNvSpPr>
          <p:nvPr>
            <p:ph type="title"/>
          </p:nvPr>
        </p:nvSpPr>
        <p:spPr/>
        <p:txBody>
          <a:bodyPr/>
          <a:lstStyle/>
          <a:p>
            <a:r>
              <a:rPr lang="en-US" dirty="0"/>
              <a:t>International Programs</a:t>
            </a:r>
          </a:p>
        </p:txBody>
      </p:sp>
      <p:sp>
        <p:nvSpPr>
          <p:cNvPr id="4" name="Content Placeholder 2">
            <a:extLst>
              <a:ext uri="{FF2B5EF4-FFF2-40B4-BE49-F238E27FC236}">
                <a16:creationId xmlns:a16="http://schemas.microsoft.com/office/drawing/2014/main" id="{2BD95C75-85F0-8A51-D7EB-A8A2FCDB8A7B}"/>
              </a:ext>
            </a:extLst>
          </p:cNvPr>
          <p:cNvSpPr>
            <a:spLocks noGrp="1"/>
          </p:cNvSpPr>
          <p:nvPr>
            <p:ph idx="1"/>
          </p:nvPr>
        </p:nvSpPr>
        <p:spPr>
          <a:xfrm>
            <a:off x="838200" y="1377950"/>
            <a:ext cx="5124450" cy="4648200"/>
          </a:xfrm>
        </p:spPr>
        <p:txBody>
          <a:bodyPr>
            <a:noAutofit/>
          </a:bodyPr>
          <a:lstStyle/>
          <a:p>
            <a:pPr marL="0" indent="0">
              <a:lnSpc>
                <a:spcPct val="150000"/>
              </a:lnSpc>
              <a:buNone/>
            </a:pPr>
            <a:r>
              <a:rPr lang="en-US" sz="1800" dirty="0">
                <a:solidFill>
                  <a:schemeClr val="tx2"/>
                </a:solidFill>
                <a:effectLst/>
                <a:latin typeface="+mj-lt"/>
                <a:ea typeface="Roboto Medium" panose="02000000000000000000" pitchFamily="2" charset="0"/>
              </a:rPr>
              <a:t>Disaster &amp; Humanitarian Assistance </a:t>
            </a:r>
          </a:p>
          <a:p>
            <a:pPr marL="0" indent="0">
              <a:lnSpc>
                <a:spcPct val="150000"/>
              </a:lnSpc>
              <a:buNone/>
            </a:pPr>
            <a:r>
              <a:rPr lang="en-US" sz="1100" dirty="0">
                <a:effectLst/>
                <a:latin typeface="Roboto Medium" panose="02000000000000000000" pitchFamily="2" charset="0"/>
                <a:ea typeface="Roboto Medium" panose="02000000000000000000" pitchFamily="2" charset="0"/>
              </a:rPr>
              <a:t>METI has been on the forefront of disaster assistance since 2004. We have provided a wide range of disaster response, management, planning, infrastructure construction, operations, preparedness, and prevention on contracts with the U.S. Department of Agriculture (USDA), U.S. Forest Service Office of International Programs (USFS-IP), the Federal Aviation Administration (FAA), and other initiatives funded by the U.S. Agency for International Development (USAID), Office of U.S. Foreign Disaster Assistance (OFDA). </a:t>
            </a:r>
          </a:p>
          <a:p>
            <a:pPr marL="0" indent="0">
              <a:lnSpc>
                <a:spcPct val="150000"/>
              </a:lnSpc>
              <a:buNone/>
            </a:pPr>
            <a:r>
              <a:rPr lang="en-US" sz="1100" dirty="0">
                <a:effectLst/>
                <a:latin typeface="Roboto Medium" panose="02000000000000000000" pitchFamily="2" charset="0"/>
                <a:ea typeface="Roboto Medium" panose="02000000000000000000" pitchFamily="2" charset="0"/>
              </a:rPr>
              <a:t>METI supports Disaster Assistance Support Programs (DASP) / Bureau for Humanitarian Assistance (BHA) efforts by providing critical expertise and resources in times of crisis. Through our collaborative efforts with the programs, we contribute strategic planning, logistical support, and emergency capabilities to ensure an effective and efficient humanitarian response. By leveraging our skills and resources in disaster management, METI plays a vital role in enhancing the program's ability to provide timely and lifesaving assistance in the face of emergencies.</a:t>
            </a:r>
          </a:p>
        </p:txBody>
      </p:sp>
      <p:sp>
        <p:nvSpPr>
          <p:cNvPr id="6" name="Date Placeholder 3">
            <a:extLst>
              <a:ext uri="{FF2B5EF4-FFF2-40B4-BE49-F238E27FC236}">
                <a16:creationId xmlns:a16="http://schemas.microsoft.com/office/drawing/2014/main" id="{5B0B95DC-93BD-D80B-DBFA-040778E8F7FD}"/>
              </a:ext>
            </a:extLst>
          </p:cNvPr>
          <p:cNvSpPr txBox="1">
            <a:spLocks/>
          </p:cNvSpPr>
          <p:nvPr/>
        </p:nvSpPr>
        <p:spPr>
          <a:xfrm>
            <a:off x="1160583" y="6492875"/>
            <a:ext cx="415473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Management &amp; Engineering Technologies International, Inc.</a:t>
            </a:r>
          </a:p>
        </p:txBody>
      </p:sp>
      <p:sp>
        <p:nvSpPr>
          <p:cNvPr id="7" name="Slide Number Placeholder 5">
            <a:extLst>
              <a:ext uri="{FF2B5EF4-FFF2-40B4-BE49-F238E27FC236}">
                <a16:creationId xmlns:a16="http://schemas.microsoft.com/office/drawing/2014/main" id="{1B8E98BE-E290-D176-BD65-B9D1A0C62AC0}"/>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13</a:t>
            </a:fld>
            <a:endParaRPr lang="en-US" dirty="0"/>
          </a:p>
        </p:txBody>
      </p:sp>
      <p:sp>
        <p:nvSpPr>
          <p:cNvPr id="3" name="TextBox 2">
            <a:extLst>
              <a:ext uri="{FF2B5EF4-FFF2-40B4-BE49-F238E27FC236}">
                <a16:creationId xmlns:a16="http://schemas.microsoft.com/office/drawing/2014/main" id="{07706DED-66E4-1F3A-C181-1E803F830445}"/>
              </a:ext>
            </a:extLst>
          </p:cNvPr>
          <p:cNvSpPr txBox="1"/>
          <p:nvPr/>
        </p:nvSpPr>
        <p:spPr>
          <a:xfrm>
            <a:off x="6229350" y="1917700"/>
            <a:ext cx="5270500" cy="4108450"/>
          </a:xfrm>
          <a:prstGeom prst="rect">
            <a:avLst/>
          </a:prstGeom>
          <a:noFill/>
        </p:spPr>
        <p:txBody>
          <a:bodyPr wrap="square" numCol="1" spcCol="914400">
            <a:noAutofit/>
          </a:bodyPr>
          <a:lstStyle/>
          <a:p>
            <a:pPr>
              <a:lnSpc>
                <a:spcPct val="150000"/>
              </a:lnSpc>
            </a:pPr>
            <a:r>
              <a:rPr lang="en-US" sz="1000" dirty="0">
                <a:solidFill>
                  <a:schemeClr val="accent1"/>
                </a:solidFill>
                <a:latin typeface="+mj-lt"/>
                <a:ea typeface="Roboto Medium" panose="02000000000000000000" pitchFamily="2" charset="0"/>
              </a:rPr>
              <a:t>METI's team excels in rapid needs assessments, enabling the programs to swiftly deploy resources and personnel to areas affected by disasters. Our comprehensive approach encompasses project management, financial oversight, and technical support, ensuring that the Humanitarian Response Support Program can respond promptly and effectively to alleviate the impact of disasters on affected communities. In support of International Disaster &amp; Humanitarian Assistance, METI has:</a:t>
            </a:r>
            <a:endParaRPr lang="en-US" sz="1000" dirty="0">
              <a:solidFill>
                <a:schemeClr val="accent1"/>
              </a:solidFill>
              <a:latin typeface="Roboto Medium" panose="02000000000000000000" pitchFamily="2" charset="0"/>
              <a:ea typeface="Roboto Medium" panose="02000000000000000000" pitchFamily="2" charset="0"/>
            </a:endParaRPr>
          </a:p>
          <a:p>
            <a:pPr marL="171450" indent="-171450">
              <a:lnSpc>
                <a:spcPct val="150000"/>
              </a:lnSpc>
              <a:buFont typeface="Arial" panose="020B0604020202020204" pitchFamily="34" charset="0"/>
              <a:buChar char="•"/>
            </a:pPr>
            <a:r>
              <a:rPr lang="en-US" sz="1000" dirty="0">
                <a:solidFill>
                  <a:schemeClr val="accent1"/>
                </a:solidFill>
                <a:latin typeface="Roboto Medium" panose="02000000000000000000" pitchFamily="2" charset="0"/>
                <a:ea typeface="Roboto Medium" panose="02000000000000000000" pitchFamily="2" charset="0"/>
              </a:rPr>
              <a:t>Recruited, hired, and onboarded experienced staff to fill specialized disaster management roles for the Disaster Assistance Support Program (DASP) humanitarian response programs and initiatives.</a:t>
            </a:r>
          </a:p>
          <a:p>
            <a:pPr marL="171450" indent="-171450">
              <a:lnSpc>
                <a:spcPct val="150000"/>
              </a:lnSpc>
              <a:buFont typeface="Arial" panose="020B0604020202020204" pitchFamily="34" charset="0"/>
              <a:buChar char="•"/>
            </a:pPr>
            <a:r>
              <a:rPr lang="en-US" sz="1000" dirty="0">
                <a:solidFill>
                  <a:schemeClr val="accent1"/>
                </a:solidFill>
                <a:latin typeface="Roboto Medium" panose="02000000000000000000" pitchFamily="2" charset="0"/>
                <a:ea typeface="Roboto Medium" panose="02000000000000000000" pitchFamily="2" charset="0"/>
              </a:rPr>
              <a:t>Provided talented individuals to implement disaster management capacity building training programs for host country governments.</a:t>
            </a:r>
          </a:p>
          <a:p>
            <a:pPr marL="171450" indent="-171450">
              <a:lnSpc>
                <a:spcPct val="150000"/>
              </a:lnSpc>
              <a:buFont typeface="Arial" panose="020B0604020202020204" pitchFamily="34" charset="0"/>
              <a:buChar char="•"/>
            </a:pPr>
            <a:r>
              <a:rPr lang="en-US" sz="1000" dirty="0">
                <a:solidFill>
                  <a:schemeClr val="accent1"/>
                </a:solidFill>
                <a:latin typeface="Roboto Medium" panose="02000000000000000000" pitchFamily="2" charset="0"/>
                <a:ea typeface="Roboto Medium" panose="02000000000000000000" pitchFamily="2" charset="0"/>
              </a:rPr>
              <a:t>Successfully had individuals support civilian humanitarian response contexts.</a:t>
            </a:r>
          </a:p>
          <a:p>
            <a:pPr marL="171450" indent="-171450">
              <a:lnSpc>
                <a:spcPct val="150000"/>
              </a:lnSpc>
              <a:buFont typeface="Arial" panose="020B0604020202020204" pitchFamily="34" charset="0"/>
              <a:buChar char="•"/>
            </a:pPr>
            <a:r>
              <a:rPr lang="en-US" sz="1000" dirty="0">
                <a:solidFill>
                  <a:schemeClr val="accent1"/>
                </a:solidFill>
                <a:latin typeface="Roboto Medium" panose="02000000000000000000" pitchFamily="2" charset="0"/>
                <a:ea typeface="Roboto Medium" panose="02000000000000000000" pitchFamily="2" charset="0"/>
              </a:rPr>
              <a:t>Coordinated roles with the US military and worked with those individuals to navigate travel security, and other administrative requirements.</a:t>
            </a:r>
          </a:p>
          <a:p>
            <a:pPr marL="171450" indent="-171450">
              <a:lnSpc>
                <a:spcPct val="150000"/>
              </a:lnSpc>
              <a:buFont typeface="Arial" panose="020B0604020202020204" pitchFamily="34" charset="0"/>
              <a:buChar char="•"/>
            </a:pPr>
            <a:r>
              <a:rPr lang="en-US" sz="1000" dirty="0">
                <a:solidFill>
                  <a:schemeClr val="accent1"/>
                </a:solidFill>
                <a:latin typeface="Roboto Medium" panose="02000000000000000000" pitchFamily="2" charset="0"/>
                <a:ea typeface="Roboto Medium" panose="02000000000000000000" pitchFamily="2" charset="0"/>
              </a:rPr>
              <a:t>Supported USAID/BHA with leadership and change management experts who have provided senior leaders with methods to set and achieve milestones during the reorganization of the agency.</a:t>
            </a:r>
          </a:p>
        </p:txBody>
      </p:sp>
    </p:spTree>
    <p:extLst>
      <p:ext uri="{BB962C8B-B14F-4D97-AF65-F5344CB8AC3E}">
        <p14:creationId xmlns:p14="http://schemas.microsoft.com/office/powerpoint/2010/main" val="3161767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494EE-82AE-E895-AB2B-9665C27DA021}"/>
              </a:ext>
            </a:extLst>
          </p:cNvPr>
          <p:cNvSpPr>
            <a:spLocks noGrp="1"/>
          </p:cNvSpPr>
          <p:nvPr>
            <p:ph type="title"/>
          </p:nvPr>
        </p:nvSpPr>
        <p:spPr/>
        <p:txBody>
          <a:bodyPr/>
          <a:lstStyle/>
          <a:p>
            <a:r>
              <a:rPr lang="en-US" dirty="0"/>
              <a:t>International Programs</a:t>
            </a:r>
          </a:p>
        </p:txBody>
      </p:sp>
      <p:sp>
        <p:nvSpPr>
          <p:cNvPr id="4" name="Content Placeholder 2">
            <a:extLst>
              <a:ext uri="{FF2B5EF4-FFF2-40B4-BE49-F238E27FC236}">
                <a16:creationId xmlns:a16="http://schemas.microsoft.com/office/drawing/2014/main" id="{2BD95C75-85F0-8A51-D7EB-A8A2FCDB8A7B}"/>
              </a:ext>
            </a:extLst>
          </p:cNvPr>
          <p:cNvSpPr>
            <a:spLocks noGrp="1"/>
          </p:cNvSpPr>
          <p:nvPr>
            <p:ph idx="1"/>
          </p:nvPr>
        </p:nvSpPr>
        <p:spPr>
          <a:xfrm>
            <a:off x="838200" y="1377950"/>
            <a:ext cx="10515600" cy="2482850"/>
          </a:xfrm>
        </p:spPr>
        <p:txBody>
          <a:bodyPr>
            <a:noAutofit/>
          </a:bodyPr>
          <a:lstStyle/>
          <a:p>
            <a:pPr marL="0" indent="0">
              <a:lnSpc>
                <a:spcPct val="150000"/>
              </a:lnSpc>
              <a:buNone/>
            </a:pPr>
            <a:r>
              <a:rPr lang="fr-FR" sz="1800" dirty="0">
                <a:solidFill>
                  <a:schemeClr val="tx2"/>
                </a:solidFill>
                <a:effectLst/>
                <a:latin typeface="+mj-lt"/>
                <a:ea typeface="Roboto Medium" panose="02000000000000000000" pitchFamily="2" charset="0"/>
              </a:rPr>
              <a:t>International Natural Resource Management (NRM)</a:t>
            </a:r>
            <a:endParaRPr lang="en-US" sz="1800" dirty="0">
              <a:solidFill>
                <a:schemeClr val="tx2"/>
              </a:solidFill>
              <a:effectLst/>
              <a:latin typeface="+mj-lt"/>
              <a:ea typeface="Roboto Medium" panose="02000000000000000000" pitchFamily="2" charset="0"/>
            </a:endParaRPr>
          </a:p>
          <a:p>
            <a:pPr marL="0" indent="0">
              <a:lnSpc>
                <a:spcPct val="150000"/>
              </a:lnSpc>
              <a:buNone/>
            </a:pPr>
            <a:r>
              <a:rPr lang="en-US" sz="1200" dirty="0">
                <a:effectLst/>
                <a:latin typeface="Roboto Medium" panose="02000000000000000000" pitchFamily="2" charset="0"/>
                <a:ea typeface="Roboto Medium" panose="02000000000000000000" pitchFamily="2" charset="0"/>
              </a:rPr>
              <a:t>As a globally recognized leader in providing Natural Resource services, METI, Inc. has the capacity and technical expertise to provide unparalleled management support for domestic and international program needs. METI’s science application subject matter experts provide a blend of managerial and leadership experience to improve clients’ efforts in collaborative management, applying risk management techniques, and improving organizational effectiveness. This expertise allows METI to provide client-focused approaches to improve science use and achieve compliance with mandates for science-based land management.</a:t>
            </a:r>
          </a:p>
          <a:p>
            <a:pPr marL="0" indent="0">
              <a:lnSpc>
                <a:spcPct val="150000"/>
              </a:lnSpc>
              <a:buFont typeface="Arial" panose="020B0604020202020204" pitchFamily="34" charset="0"/>
              <a:buNone/>
            </a:pPr>
            <a:r>
              <a:rPr lang="en-US" sz="1200" dirty="0">
                <a:solidFill>
                  <a:schemeClr val="accent1"/>
                </a:solidFill>
                <a:latin typeface="+mj-lt"/>
                <a:ea typeface="Roboto Medium" panose="02000000000000000000" pitchFamily="2" charset="0"/>
              </a:rPr>
              <a:t>METI International NRM efforts include projects dealing with:</a:t>
            </a:r>
          </a:p>
        </p:txBody>
      </p:sp>
      <p:sp>
        <p:nvSpPr>
          <p:cNvPr id="6" name="Date Placeholder 3">
            <a:extLst>
              <a:ext uri="{FF2B5EF4-FFF2-40B4-BE49-F238E27FC236}">
                <a16:creationId xmlns:a16="http://schemas.microsoft.com/office/drawing/2014/main" id="{5B0B95DC-93BD-D80B-DBFA-040778E8F7FD}"/>
              </a:ext>
            </a:extLst>
          </p:cNvPr>
          <p:cNvSpPr txBox="1">
            <a:spLocks/>
          </p:cNvSpPr>
          <p:nvPr/>
        </p:nvSpPr>
        <p:spPr>
          <a:xfrm>
            <a:off x="1160583" y="6492875"/>
            <a:ext cx="415473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Management &amp; Engineering Technologies International, Inc.</a:t>
            </a:r>
          </a:p>
        </p:txBody>
      </p:sp>
      <p:sp>
        <p:nvSpPr>
          <p:cNvPr id="7" name="Slide Number Placeholder 5">
            <a:extLst>
              <a:ext uri="{FF2B5EF4-FFF2-40B4-BE49-F238E27FC236}">
                <a16:creationId xmlns:a16="http://schemas.microsoft.com/office/drawing/2014/main" id="{1B8E98BE-E290-D176-BD65-B9D1A0C62AC0}"/>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14</a:t>
            </a:fld>
            <a:endParaRPr lang="en-US" dirty="0"/>
          </a:p>
        </p:txBody>
      </p:sp>
      <p:sp>
        <p:nvSpPr>
          <p:cNvPr id="8" name="TextBox 7">
            <a:extLst>
              <a:ext uri="{FF2B5EF4-FFF2-40B4-BE49-F238E27FC236}">
                <a16:creationId xmlns:a16="http://schemas.microsoft.com/office/drawing/2014/main" id="{94C52628-DBEA-1E30-C679-2BA2AB6D3049}"/>
              </a:ext>
            </a:extLst>
          </p:cNvPr>
          <p:cNvSpPr txBox="1"/>
          <p:nvPr/>
        </p:nvSpPr>
        <p:spPr>
          <a:xfrm>
            <a:off x="838200" y="3790950"/>
            <a:ext cx="10515600" cy="1231900"/>
          </a:xfrm>
          <a:prstGeom prst="rect">
            <a:avLst/>
          </a:prstGeom>
          <a:noFill/>
        </p:spPr>
        <p:txBody>
          <a:bodyPr wrap="square" numCol="3" spcCol="914400">
            <a:noAutofit/>
          </a:bodyPr>
          <a:lstStyle/>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Climate Change</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Illegal Logging</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Invasive Species</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Watershed Management</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Forest Planning and Monitoring</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Migratory Species</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Conservation Education</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Fire Management</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Monitoring and Evaluation</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Training/Workshops/Videos</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Protected Area / Habitat &amp; Ecosystem Management</a:t>
            </a:r>
          </a:p>
        </p:txBody>
      </p:sp>
    </p:spTree>
    <p:extLst>
      <p:ext uri="{BB962C8B-B14F-4D97-AF65-F5344CB8AC3E}">
        <p14:creationId xmlns:p14="http://schemas.microsoft.com/office/powerpoint/2010/main" val="2000622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494EE-82AE-E895-AB2B-9665C27DA021}"/>
              </a:ext>
            </a:extLst>
          </p:cNvPr>
          <p:cNvSpPr>
            <a:spLocks noGrp="1"/>
          </p:cNvSpPr>
          <p:nvPr>
            <p:ph type="title"/>
          </p:nvPr>
        </p:nvSpPr>
        <p:spPr/>
        <p:txBody>
          <a:bodyPr/>
          <a:lstStyle/>
          <a:p>
            <a:r>
              <a:rPr lang="en-US" dirty="0"/>
              <a:t>International Programs</a:t>
            </a:r>
          </a:p>
        </p:txBody>
      </p:sp>
      <p:sp>
        <p:nvSpPr>
          <p:cNvPr id="4" name="Content Placeholder 2">
            <a:extLst>
              <a:ext uri="{FF2B5EF4-FFF2-40B4-BE49-F238E27FC236}">
                <a16:creationId xmlns:a16="http://schemas.microsoft.com/office/drawing/2014/main" id="{2BD95C75-85F0-8A51-D7EB-A8A2FCDB8A7B}"/>
              </a:ext>
            </a:extLst>
          </p:cNvPr>
          <p:cNvSpPr>
            <a:spLocks noGrp="1"/>
          </p:cNvSpPr>
          <p:nvPr>
            <p:ph idx="1"/>
          </p:nvPr>
        </p:nvSpPr>
        <p:spPr>
          <a:xfrm>
            <a:off x="838200" y="1377949"/>
            <a:ext cx="10515600" cy="2751137"/>
          </a:xfrm>
        </p:spPr>
        <p:txBody>
          <a:bodyPr>
            <a:noAutofit/>
          </a:bodyPr>
          <a:lstStyle/>
          <a:p>
            <a:pPr marL="0" indent="0">
              <a:lnSpc>
                <a:spcPct val="150000"/>
              </a:lnSpc>
              <a:buNone/>
            </a:pPr>
            <a:r>
              <a:rPr lang="en-US" sz="1800" dirty="0">
                <a:solidFill>
                  <a:schemeClr val="tx2"/>
                </a:solidFill>
                <a:effectLst/>
                <a:latin typeface="+mj-lt"/>
                <a:ea typeface="Roboto Medium" panose="02000000000000000000" pitchFamily="2" charset="0"/>
              </a:rPr>
              <a:t>Business Operations Facilitation </a:t>
            </a:r>
          </a:p>
          <a:p>
            <a:pPr marL="0" indent="0">
              <a:lnSpc>
                <a:spcPct val="150000"/>
              </a:lnSpc>
              <a:buNone/>
            </a:pPr>
            <a:r>
              <a:rPr lang="en-US" sz="1200" dirty="0">
                <a:effectLst/>
                <a:latin typeface="Roboto Medium" panose="02000000000000000000" pitchFamily="2" charset="0"/>
                <a:ea typeface="Roboto Medium" panose="02000000000000000000" pitchFamily="2" charset="0"/>
              </a:rPr>
              <a:t>METI specializes in Business Operations Facilitation, providing comprehensive support across various domains crucial for organizational success. From facilitating effective communications and providing professional writing services to managing human resources and upholding human rights standards, we ensure smooth and efficient operations. Our expertise extends to Information Technology and Database support, offering seamless integration and management of digital resources. Additionally, we provide interpretation and translation services to bridge linguistic barriers, facilitate payment processing, and oversee general office management / administration, including event coordination. With METI's tailored solutions, organizations can streamline their operations and focus on achieving their strategic objectives.</a:t>
            </a:r>
          </a:p>
          <a:p>
            <a:pPr marL="0" indent="0">
              <a:lnSpc>
                <a:spcPct val="150000"/>
              </a:lnSpc>
              <a:buNone/>
            </a:pPr>
            <a:r>
              <a:rPr lang="en-US" sz="1200" dirty="0">
                <a:solidFill>
                  <a:schemeClr val="accent1"/>
                </a:solidFill>
                <a:latin typeface="+mj-lt"/>
                <a:ea typeface="Roboto Medium" panose="02000000000000000000" pitchFamily="2" charset="0"/>
              </a:rPr>
              <a:t>Examples of METI’s Business Operations Facilitation experience includes work in the areas of:</a:t>
            </a:r>
          </a:p>
        </p:txBody>
      </p:sp>
      <p:sp>
        <p:nvSpPr>
          <p:cNvPr id="6" name="Date Placeholder 3">
            <a:extLst>
              <a:ext uri="{FF2B5EF4-FFF2-40B4-BE49-F238E27FC236}">
                <a16:creationId xmlns:a16="http://schemas.microsoft.com/office/drawing/2014/main" id="{5B0B95DC-93BD-D80B-DBFA-040778E8F7FD}"/>
              </a:ext>
            </a:extLst>
          </p:cNvPr>
          <p:cNvSpPr txBox="1">
            <a:spLocks/>
          </p:cNvSpPr>
          <p:nvPr/>
        </p:nvSpPr>
        <p:spPr>
          <a:xfrm>
            <a:off x="1160583" y="6492875"/>
            <a:ext cx="415473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Management &amp; Engineering Technologies International, Inc.</a:t>
            </a:r>
          </a:p>
        </p:txBody>
      </p:sp>
      <p:sp>
        <p:nvSpPr>
          <p:cNvPr id="7" name="Slide Number Placeholder 5">
            <a:extLst>
              <a:ext uri="{FF2B5EF4-FFF2-40B4-BE49-F238E27FC236}">
                <a16:creationId xmlns:a16="http://schemas.microsoft.com/office/drawing/2014/main" id="{1B8E98BE-E290-D176-BD65-B9D1A0C62AC0}"/>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15</a:t>
            </a:fld>
            <a:endParaRPr lang="en-US" dirty="0"/>
          </a:p>
        </p:txBody>
      </p:sp>
      <p:sp>
        <p:nvSpPr>
          <p:cNvPr id="9" name="TextBox 8">
            <a:extLst>
              <a:ext uri="{FF2B5EF4-FFF2-40B4-BE49-F238E27FC236}">
                <a16:creationId xmlns:a16="http://schemas.microsoft.com/office/drawing/2014/main" id="{53AA3E04-3FCF-9CFC-D5A9-023CBF327CA9}"/>
              </a:ext>
            </a:extLst>
          </p:cNvPr>
          <p:cNvSpPr txBox="1"/>
          <p:nvPr/>
        </p:nvSpPr>
        <p:spPr>
          <a:xfrm>
            <a:off x="838200" y="4129087"/>
            <a:ext cx="7994650" cy="1503363"/>
          </a:xfrm>
          <a:prstGeom prst="rect">
            <a:avLst/>
          </a:prstGeom>
          <a:noFill/>
        </p:spPr>
        <p:txBody>
          <a:bodyPr wrap="square" numCol="2" spcCol="914400">
            <a:noAutofit/>
          </a:bodyPr>
          <a:lstStyle/>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Communications</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Writing</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Human Resources</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Human Rights</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Information Technology and Database Support</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Interpretation / Translation Services</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Payment Processing</a:t>
            </a:r>
          </a:p>
          <a:p>
            <a:pPr marL="171450" indent="-171450">
              <a:lnSpc>
                <a:spcPct val="150000"/>
              </a:lnSpc>
              <a:buFont typeface="Arial" panose="020B0604020202020204" pitchFamily="34" charset="0"/>
              <a:buChar char="•"/>
            </a:pPr>
            <a:r>
              <a:rPr lang="en-US" sz="1200" dirty="0">
                <a:solidFill>
                  <a:schemeClr val="accent1"/>
                </a:solidFill>
                <a:latin typeface="Roboto Medium" panose="02000000000000000000" pitchFamily="2" charset="0"/>
                <a:ea typeface="Roboto Medium" panose="02000000000000000000" pitchFamily="2" charset="0"/>
              </a:rPr>
              <a:t>General Office Management / </a:t>
            </a:r>
            <a:br>
              <a:rPr lang="en-US" sz="1200" dirty="0">
                <a:solidFill>
                  <a:schemeClr val="accent1"/>
                </a:solidFill>
                <a:latin typeface="Roboto Medium" panose="02000000000000000000" pitchFamily="2" charset="0"/>
                <a:ea typeface="Roboto Medium" panose="02000000000000000000" pitchFamily="2" charset="0"/>
              </a:rPr>
            </a:br>
            <a:r>
              <a:rPr lang="en-US" sz="1200" dirty="0">
                <a:solidFill>
                  <a:schemeClr val="accent1"/>
                </a:solidFill>
                <a:latin typeface="Roboto Medium" panose="02000000000000000000" pitchFamily="2" charset="0"/>
                <a:ea typeface="Roboto Medium" panose="02000000000000000000" pitchFamily="2" charset="0"/>
              </a:rPr>
              <a:t>Admin Support / Events</a:t>
            </a:r>
          </a:p>
        </p:txBody>
      </p:sp>
    </p:spTree>
    <p:extLst>
      <p:ext uri="{BB962C8B-B14F-4D97-AF65-F5344CB8AC3E}">
        <p14:creationId xmlns:p14="http://schemas.microsoft.com/office/powerpoint/2010/main" val="2989361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5C48-45D7-0318-FBB3-1233E3FC9A01}"/>
              </a:ext>
            </a:extLst>
          </p:cNvPr>
          <p:cNvSpPr>
            <a:spLocks noGrp="1"/>
          </p:cNvSpPr>
          <p:nvPr>
            <p:ph type="title"/>
          </p:nvPr>
        </p:nvSpPr>
        <p:spPr/>
        <p:txBody>
          <a:bodyPr>
            <a:normAutofit fontScale="90000"/>
          </a:bodyPr>
          <a:lstStyle/>
          <a:p>
            <a:r>
              <a:rPr lang="en-US" dirty="0"/>
              <a:t>Natural Resource Management</a:t>
            </a:r>
          </a:p>
        </p:txBody>
      </p:sp>
      <p:sp>
        <p:nvSpPr>
          <p:cNvPr id="9" name="Content Placeholder 2">
            <a:extLst>
              <a:ext uri="{FF2B5EF4-FFF2-40B4-BE49-F238E27FC236}">
                <a16:creationId xmlns:a16="http://schemas.microsoft.com/office/drawing/2014/main" id="{5FA6D44C-12C3-0C1B-DA3F-291EB11E8284}"/>
              </a:ext>
            </a:extLst>
          </p:cNvPr>
          <p:cNvSpPr>
            <a:spLocks noGrp="1"/>
          </p:cNvSpPr>
          <p:nvPr>
            <p:ph idx="1"/>
          </p:nvPr>
        </p:nvSpPr>
        <p:spPr/>
        <p:txBody>
          <a:bodyPr>
            <a:normAutofit/>
          </a:bodyPr>
          <a:lstStyle/>
          <a:p>
            <a:pPr marL="0" indent="0">
              <a:lnSpc>
                <a:spcPct val="170000"/>
              </a:lnSpc>
              <a:buNone/>
            </a:pPr>
            <a:r>
              <a:rPr lang="en-US" sz="1000" dirty="0">
                <a:latin typeface="Roboto Medium" panose="02000000000000000000" pitchFamily="2" charset="0"/>
                <a:ea typeface="Roboto Medium" panose="02000000000000000000" pitchFamily="2" charset="0"/>
              </a:rPr>
              <a:t>For over 25 years, METI’s subject matter experts have applied science, technical, and management expertise to develop innovative approaches that assist Federal customers with addressing natural resource and community issues. Our Natural Resource experience comes from OCONUS and CONUS projects. METI delivers natural resource management services to the USDA Forest Service and the USAID, both domestically and internationally, in support of a range of programs such as:</a:t>
            </a:r>
          </a:p>
          <a:p>
            <a:pPr marL="0" indent="0">
              <a:lnSpc>
                <a:spcPct val="110000"/>
              </a:lnSpc>
              <a:buFont typeface="Arial" panose="020B0604020202020204" pitchFamily="34" charset="0"/>
              <a:buNone/>
            </a:pPr>
            <a:r>
              <a:rPr lang="en-US" sz="1000" dirty="0">
                <a:solidFill>
                  <a:schemeClr val="accent1"/>
                </a:solidFill>
                <a:latin typeface="+mj-lt"/>
                <a:ea typeface="Roboto Medium" panose="02000000000000000000" pitchFamily="2" charset="0"/>
              </a:rPr>
              <a:t>Task Areas Supported</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Management and Business Support</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Facilitation and Coaching</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Stakeholder Meeting Design &amp; Logistics</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Graphics Design and Presentation Materials</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National Policy Support</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Planning, Collaboration, and National Environmental Policy Act (NEPA)</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Natural Resource Economics and Social Assessments</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Natural Resources Management</a:t>
            </a:r>
          </a:p>
          <a:p>
            <a:pPr>
              <a:lnSpc>
                <a:spcPct val="110000"/>
              </a:lnSpc>
            </a:pPr>
            <a:r>
              <a:rPr lang="en-US" sz="1000" dirty="0">
                <a:solidFill>
                  <a:schemeClr val="accent1"/>
                </a:solidFill>
                <a:latin typeface="Roboto Medium" panose="02000000000000000000" pitchFamily="2" charset="0"/>
                <a:ea typeface="Roboto Medium" panose="02000000000000000000" pitchFamily="2" charset="0"/>
              </a:rPr>
              <a:t>Natural Resource Data Acquisition and Survey Support </a:t>
            </a:r>
          </a:p>
          <a:p>
            <a:pPr marL="0" indent="0">
              <a:lnSpc>
                <a:spcPct val="170000"/>
              </a:lnSpc>
              <a:buNone/>
            </a:pPr>
            <a:endParaRPr lang="en-US" sz="1100" dirty="0">
              <a:latin typeface="Roboto Medium" panose="02000000000000000000" pitchFamily="2" charset="0"/>
              <a:ea typeface="Roboto Medium" panose="02000000000000000000" pitchFamily="2" charset="0"/>
            </a:endParaRPr>
          </a:p>
        </p:txBody>
      </p:sp>
      <p:sp>
        <p:nvSpPr>
          <p:cNvPr id="6" name="Date Placeholder 3">
            <a:extLst>
              <a:ext uri="{FF2B5EF4-FFF2-40B4-BE49-F238E27FC236}">
                <a16:creationId xmlns:a16="http://schemas.microsoft.com/office/drawing/2014/main" id="{8C6A3D79-27C6-5C4E-7456-0AECF7BCEC75}"/>
              </a:ext>
            </a:extLst>
          </p:cNvPr>
          <p:cNvSpPr txBox="1">
            <a:spLocks/>
          </p:cNvSpPr>
          <p:nvPr/>
        </p:nvSpPr>
        <p:spPr>
          <a:xfrm>
            <a:off x="1500555" y="6492875"/>
            <a:ext cx="414675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2"/>
                </a:solidFill>
              </a:rPr>
              <a:t>Management &amp; Engineering Technologies International, Inc.</a:t>
            </a:r>
          </a:p>
        </p:txBody>
      </p:sp>
      <p:sp>
        <p:nvSpPr>
          <p:cNvPr id="7" name="Slide Number Placeholder 5">
            <a:extLst>
              <a:ext uri="{FF2B5EF4-FFF2-40B4-BE49-F238E27FC236}">
                <a16:creationId xmlns:a16="http://schemas.microsoft.com/office/drawing/2014/main" id="{7965CC6C-61DE-C756-1E5A-6A9452BCAFDD}"/>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16</a:t>
            </a:fld>
            <a:endParaRPr lang="en-US" dirty="0"/>
          </a:p>
        </p:txBody>
      </p:sp>
    </p:spTree>
    <p:extLst>
      <p:ext uri="{BB962C8B-B14F-4D97-AF65-F5344CB8AC3E}">
        <p14:creationId xmlns:p14="http://schemas.microsoft.com/office/powerpoint/2010/main" val="3286292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5C48-45D7-0318-FBB3-1233E3FC9A01}"/>
              </a:ext>
            </a:extLst>
          </p:cNvPr>
          <p:cNvSpPr>
            <a:spLocks noGrp="1"/>
          </p:cNvSpPr>
          <p:nvPr>
            <p:ph type="title"/>
          </p:nvPr>
        </p:nvSpPr>
        <p:spPr/>
        <p:txBody>
          <a:bodyPr>
            <a:normAutofit/>
          </a:bodyPr>
          <a:lstStyle/>
          <a:p>
            <a:r>
              <a:rPr lang="en-US" dirty="0"/>
              <a:t>Information Technology</a:t>
            </a:r>
          </a:p>
        </p:txBody>
      </p:sp>
      <p:sp>
        <p:nvSpPr>
          <p:cNvPr id="8" name="Content Placeholder 2">
            <a:extLst>
              <a:ext uri="{FF2B5EF4-FFF2-40B4-BE49-F238E27FC236}">
                <a16:creationId xmlns:a16="http://schemas.microsoft.com/office/drawing/2014/main" id="{00F039D2-28D8-9D63-098C-80CFCB8AE2FA}"/>
              </a:ext>
            </a:extLst>
          </p:cNvPr>
          <p:cNvSpPr>
            <a:spLocks noGrp="1"/>
          </p:cNvSpPr>
          <p:nvPr>
            <p:ph idx="1"/>
          </p:nvPr>
        </p:nvSpPr>
        <p:spPr/>
        <p:txBody>
          <a:bodyPr>
            <a:normAutofit lnSpcReduction="10000"/>
          </a:bodyPr>
          <a:lstStyle/>
          <a:p>
            <a:pPr marL="0" indent="0">
              <a:lnSpc>
                <a:spcPts val="3000"/>
              </a:lnSpc>
              <a:buNone/>
            </a:pPr>
            <a:r>
              <a:rPr lang="en-US" sz="1800" dirty="0">
                <a:latin typeface="Roboto Medium" panose="02000000000000000000" pitchFamily="2" charset="0"/>
                <a:ea typeface="Roboto Medium" panose="02000000000000000000" pitchFamily="2" charset="0"/>
              </a:rPr>
              <a:t>METI provides IT support that includes expertise in the following  areas:</a:t>
            </a:r>
          </a:p>
          <a:p>
            <a:pPr>
              <a:lnSpc>
                <a:spcPct val="120000"/>
              </a:lnSpc>
            </a:pPr>
            <a:r>
              <a:rPr lang="en-US" sz="1600" dirty="0">
                <a:latin typeface="Roboto Medium" panose="02000000000000000000" pitchFamily="2" charset="0"/>
                <a:ea typeface="Roboto Medium" panose="02000000000000000000" pitchFamily="2" charset="0"/>
              </a:rPr>
              <a:t>Enterprise Architecture</a:t>
            </a:r>
          </a:p>
          <a:p>
            <a:pPr>
              <a:lnSpc>
                <a:spcPct val="120000"/>
              </a:lnSpc>
            </a:pPr>
            <a:r>
              <a:rPr lang="en-US" sz="1600" dirty="0">
                <a:latin typeface="Roboto Medium" panose="02000000000000000000" pitchFamily="2" charset="0"/>
                <a:ea typeface="Roboto Medium" panose="02000000000000000000" pitchFamily="2" charset="0"/>
              </a:rPr>
              <a:t>Systems Engineering &amp; Administration</a:t>
            </a:r>
          </a:p>
          <a:p>
            <a:pPr>
              <a:lnSpc>
                <a:spcPct val="120000"/>
              </a:lnSpc>
            </a:pPr>
            <a:r>
              <a:rPr lang="en-US" sz="1600" dirty="0">
                <a:latin typeface="Roboto Medium" panose="02000000000000000000" pitchFamily="2" charset="0"/>
                <a:ea typeface="Roboto Medium" panose="02000000000000000000" pitchFamily="2" charset="0"/>
              </a:rPr>
              <a:t>Help Desk</a:t>
            </a:r>
          </a:p>
          <a:p>
            <a:pPr>
              <a:lnSpc>
                <a:spcPct val="120000"/>
              </a:lnSpc>
            </a:pPr>
            <a:r>
              <a:rPr lang="en-US" sz="1600" dirty="0">
                <a:latin typeface="Roboto Medium" panose="02000000000000000000" pitchFamily="2" charset="0"/>
                <a:ea typeface="Roboto Medium" panose="02000000000000000000" pitchFamily="2" charset="0"/>
              </a:rPr>
              <a:t>Configuration &amp; Data Management</a:t>
            </a:r>
          </a:p>
          <a:p>
            <a:pPr>
              <a:lnSpc>
                <a:spcPct val="120000"/>
              </a:lnSpc>
            </a:pPr>
            <a:r>
              <a:rPr lang="en-US" sz="1600" dirty="0">
                <a:latin typeface="Roboto Medium" panose="02000000000000000000" pitchFamily="2" charset="0"/>
                <a:ea typeface="Roboto Medium" panose="02000000000000000000" pitchFamily="2" charset="0"/>
              </a:rPr>
              <a:t>Application Development</a:t>
            </a:r>
          </a:p>
          <a:p>
            <a:pPr>
              <a:lnSpc>
                <a:spcPct val="120000"/>
              </a:lnSpc>
            </a:pPr>
            <a:r>
              <a:rPr lang="en-US" sz="1600" dirty="0">
                <a:latin typeface="Roboto Medium" panose="02000000000000000000" pitchFamily="2" charset="0"/>
                <a:ea typeface="Roboto Medium" panose="02000000000000000000" pitchFamily="2" charset="0"/>
              </a:rPr>
              <a:t>Website Design &amp; Development</a:t>
            </a:r>
          </a:p>
          <a:p>
            <a:pPr>
              <a:lnSpc>
                <a:spcPct val="120000"/>
              </a:lnSpc>
            </a:pPr>
            <a:r>
              <a:rPr lang="en-US" sz="1600" dirty="0">
                <a:latin typeface="Roboto Medium" panose="02000000000000000000" pitchFamily="2" charset="0"/>
                <a:ea typeface="Roboto Medium" panose="02000000000000000000" pitchFamily="2" charset="0"/>
              </a:rPr>
              <a:t>Cyber Security &amp; Information Assurance</a:t>
            </a:r>
          </a:p>
          <a:p>
            <a:pPr>
              <a:lnSpc>
                <a:spcPct val="120000"/>
              </a:lnSpc>
            </a:pPr>
            <a:r>
              <a:rPr lang="en-US" sz="1600" dirty="0">
                <a:latin typeface="Roboto Medium" panose="02000000000000000000" pitchFamily="2" charset="0"/>
                <a:ea typeface="Roboto Medium" panose="02000000000000000000" pitchFamily="2" charset="0"/>
              </a:rPr>
              <a:t>Network Engineering &amp; Administration</a:t>
            </a:r>
          </a:p>
          <a:p>
            <a:pPr>
              <a:lnSpc>
                <a:spcPct val="120000"/>
              </a:lnSpc>
            </a:pPr>
            <a:r>
              <a:rPr lang="en-US" sz="1600" dirty="0">
                <a:latin typeface="Roboto Medium" panose="02000000000000000000" pitchFamily="2" charset="0"/>
                <a:ea typeface="Roboto Medium" panose="02000000000000000000" pitchFamily="2" charset="0"/>
              </a:rPr>
              <a:t>Operation &amp; Maintenance</a:t>
            </a:r>
          </a:p>
          <a:p>
            <a:pPr>
              <a:lnSpc>
                <a:spcPct val="120000"/>
              </a:lnSpc>
            </a:pPr>
            <a:r>
              <a:rPr lang="en-US" sz="1600" dirty="0">
                <a:latin typeface="Roboto Medium" panose="02000000000000000000" pitchFamily="2" charset="0"/>
                <a:ea typeface="Roboto Medium" panose="02000000000000000000" pitchFamily="2" charset="0"/>
              </a:rPr>
              <a:t>RMF / Certification &amp; Accreditation</a:t>
            </a:r>
          </a:p>
        </p:txBody>
      </p:sp>
      <p:sp>
        <p:nvSpPr>
          <p:cNvPr id="6" name="Date Placeholder 3">
            <a:extLst>
              <a:ext uri="{FF2B5EF4-FFF2-40B4-BE49-F238E27FC236}">
                <a16:creationId xmlns:a16="http://schemas.microsoft.com/office/drawing/2014/main" id="{8C6A3D79-27C6-5C4E-7456-0AECF7BCEC75}"/>
              </a:ext>
            </a:extLst>
          </p:cNvPr>
          <p:cNvSpPr txBox="1">
            <a:spLocks/>
          </p:cNvSpPr>
          <p:nvPr/>
        </p:nvSpPr>
        <p:spPr>
          <a:xfrm>
            <a:off x="1500555" y="6492875"/>
            <a:ext cx="414675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2"/>
                </a:solidFill>
              </a:rPr>
              <a:t>Management &amp; Engineering Technologies International, Inc.</a:t>
            </a:r>
          </a:p>
        </p:txBody>
      </p:sp>
      <p:sp>
        <p:nvSpPr>
          <p:cNvPr id="7" name="Slide Number Placeholder 5">
            <a:extLst>
              <a:ext uri="{FF2B5EF4-FFF2-40B4-BE49-F238E27FC236}">
                <a16:creationId xmlns:a16="http://schemas.microsoft.com/office/drawing/2014/main" id="{7965CC6C-61DE-C756-1E5A-6A9452BCAFDD}"/>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17</a:t>
            </a:fld>
            <a:endParaRPr lang="en-US" dirty="0"/>
          </a:p>
        </p:txBody>
      </p:sp>
    </p:spTree>
    <p:extLst>
      <p:ext uri="{BB962C8B-B14F-4D97-AF65-F5344CB8AC3E}">
        <p14:creationId xmlns:p14="http://schemas.microsoft.com/office/powerpoint/2010/main" val="1521233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5C48-45D7-0318-FBB3-1233E3FC9A01}"/>
              </a:ext>
            </a:extLst>
          </p:cNvPr>
          <p:cNvSpPr>
            <a:spLocks noGrp="1"/>
          </p:cNvSpPr>
          <p:nvPr>
            <p:ph type="title"/>
          </p:nvPr>
        </p:nvSpPr>
        <p:spPr/>
        <p:txBody>
          <a:bodyPr>
            <a:normAutofit fontScale="90000"/>
          </a:bodyPr>
          <a:lstStyle/>
          <a:p>
            <a:r>
              <a:rPr lang="en-US" dirty="0"/>
              <a:t>Systems Engineering </a:t>
            </a:r>
            <a:br>
              <a:rPr lang="en-US" dirty="0"/>
            </a:br>
            <a:r>
              <a:rPr lang="en-US" dirty="0"/>
              <a:t>&amp; Analysis</a:t>
            </a:r>
          </a:p>
        </p:txBody>
      </p:sp>
      <p:sp>
        <p:nvSpPr>
          <p:cNvPr id="9" name="Content Placeholder 2">
            <a:extLst>
              <a:ext uri="{FF2B5EF4-FFF2-40B4-BE49-F238E27FC236}">
                <a16:creationId xmlns:a16="http://schemas.microsoft.com/office/drawing/2014/main" id="{C36B61E9-C751-7A18-A87E-793BC639514F}"/>
              </a:ext>
            </a:extLst>
          </p:cNvPr>
          <p:cNvSpPr>
            <a:spLocks noGrp="1"/>
          </p:cNvSpPr>
          <p:nvPr>
            <p:ph idx="1"/>
          </p:nvPr>
        </p:nvSpPr>
        <p:spPr/>
        <p:txBody>
          <a:bodyPr>
            <a:normAutofit/>
          </a:bodyPr>
          <a:lstStyle/>
          <a:p>
            <a:pPr marL="0" indent="0">
              <a:lnSpc>
                <a:spcPts val="3000"/>
              </a:lnSpc>
              <a:buNone/>
            </a:pPr>
            <a:r>
              <a:rPr lang="en-US" sz="1400" dirty="0">
                <a:latin typeface="Roboto Medium" panose="02000000000000000000" pitchFamily="2" charset="0"/>
                <a:ea typeface="Roboto Medium" panose="02000000000000000000" pitchFamily="2" charset="0"/>
              </a:rPr>
              <a:t>METI consistently provides our DOD customers with superior system engineering and analysis support that includes the following subjects:</a:t>
            </a:r>
          </a:p>
          <a:p>
            <a:pPr>
              <a:lnSpc>
                <a:spcPct val="120000"/>
              </a:lnSpc>
            </a:pPr>
            <a:r>
              <a:rPr lang="en-US" sz="1400" dirty="0">
                <a:latin typeface="Roboto Medium" panose="02000000000000000000" pitchFamily="2" charset="0"/>
                <a:ea typeface="Roboto Medium" panose="02000000000000000000" pitchFamily="2" charset="0"/>
              </a:rPr>
              <a:t>Concept of Operations Development</a:t>
            </a:r>
          </a:p>
          <a:p>
            <a:pPr>
              <a:lnSpc>
                <a:spcPct val="120000"/>
              </a:lnSpc>
            </a:pPr>
            <a:r>
              <a:rPr lang="en-US" sz="1400" dirty="0">
                <a:latin typeface="Roboto Medium" panose="02000000000000000000" pitchFamily="2" charset="0"/>
                <a:ea typeface="Roboto Medium" panose="02000000000000000000" pitchFamily="2" charset="0"/>
              </a:rPr>
              <a:t>Requirements Engineering &amp; Management</a:t>
            </a:r>
          </a:p>
          <a:p>
            <a:pPr>
              <a:lnSpc>
                <a:spcPct val="120000"/>
              </a:lnSpc>
            </a:pPr>
            <a:r>
              <a:rPr lang="en-US" sz="1400" dirty="0">
                <a:latin typeface="Roboto Medium" panose="02000000000000000000" pitchFamily="2" charset="0"/>
                <a:ea typeface="Roboto Medium" panose="02000000000000000000" pitchFamily="2" charset="0"/>
              </a:rPr>
              <a:t>Specification &amp; Interface Development</a:t>
            </a:r>
          </a:p>
          <a:p>
            <a:pPr>
              <a:lnSpc>
                <a:spcPct val="120000"/>
              </a:lnSpc>
            </a:pPr>
            <a:r>
              <a:rPr lang="en-US" sz="1400" dirty="0">
                <a:latin typeface="Roboto Medium" panose="02000000000000000000" pitchFamily="2" charset="0"/>
                <a:ea typeface="Roboto Medium" panose="02000000000000000000" pitchFamily="2" charset="0"/>
              </a:rPr>
              <a:t>Decision Analysis &amp; Trade Studies</a:t>
            </a:r>
          </a:p>
          <a:p>
            <a:pPr>
              <a:lnSpc>
                <a:spcPct val="120000"/>
              </a:lnSpc>
            </a:pPr>
            <a:r>
              <a:rPr lang="en-US" sz="1400" dirty="0">
                <a:latin typeface="Roboto Medium" panose="02000000000000000000" pitchFamily="2" charset="0"/>
                <a:ea typeface="Roboto Medium" panose="02000000000000000000" pitchFamily="2" charset="0"/>
              </a:rPr>
              <a:t>Feasibility Studies &amp; Analysis</a:t>
            </a:r>
          </a:p>
          <a:p>
            <a:pPr>
              <a:lnSpc>
                <a:spcPct val="120000"/>
              </a:lnSpc>
            </a:pPr>
            <a:r>
              <a:rPr lang="en-US" sz="1400" dirty="0">
                <a:latin typeface="Roboto Medium" panose="02000000000000000000" pitchFamily="2" charset="0"/>
                <a:ea typeface="Roboto Medium" panose="02000000000000000000" pitchFamily="2" charset="0"/>
              </a:rPr>
              <a:t>Independent Validation, Verification &amp; Accreditation</a:t>
            </a:r>
          </a:p>
          <a:p>
            <a:pPr>
              <a:lnSpc>
                <a:spcPct val="120000"/>
              </a:lnSpc>
            </a:pPr>
            <a:r>
              <a:rPr lang="en-US" sz="1400" dirty="0">
                <a:latin typeface="Roboto Medium" panose="02000000000000000000" pitchFamily="2" charset="0"/>
                <a:ea typeface="Roboto Medium" panose="02000000000000000000" pitchFamily="2" charset="0"/>
              </a:rPr>
              <a:t>Acceptance Testing</a:t>
            </a:r>
          </a:p>
          <a:p>
            <a:pPr>
              <a:lnSpc>
                <a:spcPct val="120000"/>
              </a:lnSpc>
            </a:pPr>
            <a:r>
              <a:rPr lang="en-US" sz="1400" dirty="0">
                <a:latin typeface="Roboto Medium" panose="02000000000000000000" pitchFamily="2" charset="0"/>
                <a:ea typeface="Roboto Medium" panose="02000000000000000000" pitchFamily="2" charset="0"/>
              </a:rPr>
              <a:t>Reliability, Availability, Maintainability, &amp; Safety</a:t>
            </a:r>
          </a:p>
        </p:txBody>
      </p:sp>
      <p:sp>
        <p:nvSpPr>
          <p:cNvPr id="6" name="Date Placeholder 3">
            <a:extLst>
              <a:ext uri="{FF2B5EF4-FFF2-40B4-BE49-F238E27FC236}">
                <a16:creationId xmlns:a16="http://schemas.microsoft.com/office/drawing/2014/main" id="{61A69FB5-7DFD-11C0-3D78-65A373325A4D}"/>
              </a:ext>
            </a:extLst>
          </p:cNvPr>
          <p:cNvSpPr txBox="1">
            <a:spLocks/>
          </p:cNvSpPr>
          <p:nvPr/>
        </p:nvSpPr>
        <p:spPr>
          <a:xfrm>
            <a:off x="1500555" y="6492875"/>
            <a:ext cx="414675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2"/>
                </a:solidFill>
              </a:rPr>
              <a:t>Management &amp; Engineering Technologies International, Inc.</a:t>
            </a:r>
          </a:p>
        </p:txBody>
      </p:sp>
      <p:sp>
        <p:nvSpPr>
          <p:cNvPr id="7" name="Slide Number Placeholder 5">
            <a:extLst>
              <a:ext uri="{FF2B5EF4-FFF2-40B4-BE49-F238E27FC236}">
                <a16:creationId xmlns:a16="http://schemas.microsoft.com/office/drawing/2014/main" id="{CDB14CCF-0A87-136D-7CE0-7A8F71D4BB2F}"/>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18</a:t>
            </a:fld>
            <a:endParaRPr lang="en-US" dirty="0"/>
          </a:p>
        </p:txBody>
      </p:sp>
    </p:spTree>
    <p:extLst>
      <p:ext uri="{BB962C8B-B14F-4D97-AF65-F5344CB8AC3E}">
        <p14:creationId xmlns:p14="http://schemas.microsoft.com/office/powerpoint/2010/main" val="145360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5C48-45D7-0318-FBB3-1233E3FC9A01}"/>
              </a:ext>
            </a:extLst>
          </p:cNvPr>
          <p:cNvSpPr>
            <a:spLocks noGrp="1"/>
          </p:cNvSpPr>
          <p:nvPr>
            <p:ph type="title"/>
          </p:nvPr>
        </p:nvSpPr>
        <p:spPr/>
        <p:txBody>
          <a:bodyPr>
            <a:normAutofit fontScale="90000"/>
          </a:bodyPr>
          <a:lstStyle/>
          <a:p>
            <a:r>
              <a:rPr lang="en-US" dirty="0"/>
              <a:t>METI Advisory &amp; Assistance Services</a:t>
            </a:r>
          </a:p>
        </p:txBody>
      </p:sp>
      <p:sp>
        <p:nvSpPr>
          <p:cNvPr id="8" name="Content Placeholder 2">
            <a:extLst>
              <a:ext uri="{FF2B5EF4-FFF2-40B4-BE49-F238E27FC236}">
                <a16:creationId xmlns:a16="http://schemas.microsoft.com/office/drawing/2014/main" id="{87102511-DD75-09D5-726E-D02B7D2733C4}"/>
              </a:ext>
            </a:extLst>
          </p:cNvPr>
          <p:cNvSpPr>
            <a:spLocks noGrp="1"/>
          </p:cNvSpPr>
          <p:nvPr>
            <p:ph idx="1"/>
          </p:nvPr>
        </p:nvSpPr>
        <p:spPr/>
        <p:txBody>
          <a:bodyPr>
            <a:normAutofit/>
          </a:bodyPr>
          <a:lstStyle/>
          <a:p>
            <a:pPr marL="0" indent="0">
              <a:lnSpc>
                <a:spcPts val="3000"/>
              </a:lnSpc>
              <a:buNone/>
            </a:pPr>
            <a:r>
              <a:rPr lang="en-US" sz="1600" dirty="0">
                <a:latin typeface="Roboto Medium" panose="02000000000000000000" pitchFamily="2" charset="0"/>
                <a:ea typeface="Roboto Medium" panose="02000000000000000000" pitchFamily="2" charset="0"/>
              </a:rPr>
              <a:t>METI consistently provides our customers with outstanding Advisory and Assistance Services that includes supporting the following subjects:</a:t>
            </a:r>
          </a:p>
          <a:p>
            <a:pPr>
              <a:lnSpc>
                <a:spcPts val="3000"/>
              </a:lnSpc>
            </a:pPr>
            <a:r>
              <a:rPr lang="en-US" sz="1600" dirty="0">
                <a:latin typeface="Roboto Medium" panose="02000000000000000000" pitchFamily="2" charset="0"/>
                <a:ea typeface="Roboto Medium" panose="02000000000000000000" pitchFamily="2" charset="0"/>
              </a:rPr>
              <a:t>Program Management</a:t>
            </a:r>
          </a:p>
          <a:p>
            <a:pPr>
              <a:lnSpc>
                <a:spcPts val="3000"/>
              </a:lnSpc>
            </a:pPr>
            <a:r>
              <a:rPr lang="en-US" sz="1600" dirty="0">
                <a:latin typeface="Roboto Medium" panose="02000000000000000000" pitchFamily="2" charset="0"/>
                <a:ea typeface="Roboto Medium" panose="02000000000000000000" pitchFamily="2" charset="0"/>
              </a:rPr>
              <a:t>Acquisition Lifecycle Management</a:t>
            </a:r>
          </a:p>
          <a:p>
            <a:pPr>
              <a:lnSpc>
                <a:spcPts val="3000"/>
              </a:lnSpc>
            </a:pPr>
            <a:r>
              <a:rPr lang="en-US" sz="1600" dirty="0">
                <a:latin typeface="Roboto Medium" panose="02000000000000000000" pitchFamily="2" charset="0"/>
                <a:ea typeface="Roboto Medium" panose="02000000000000000000" pitchFamily="2" charset="0"/>
              </a:rPr>
              <a:t>Research &amp; Development</a:t>
            </a:r>
          </a:p>
          <a:p>
            <a:pPr>
              <a:lnSpc>
                <a:spcPts val="3000"/>
              </a:lnSpc>
            </a:pPr>
            <a:r>
              <a:rPr lang="en-US" sz="1600" dirty="0">
                <a:latin typeface="Roboto Medium" panose="02000000000000000000" pitchFamily="2" charset="0"/>
                <a:ea typeface="Roboto Medium" panose="02000000000000000000" pitchFamily="2" charset="0"/>
              </a:rPr>
              <a:t>Test &amp; Evaluation</a:t>
            </a:r>
          </a:p>
          <a:p>
            <a:pPr>
              <a:lnSpc>
                <a:spcPts val="3000"/>
              </a:lnSpc>
            </a:pPr>
            <a:r>
              <a:rPr lang="en-US" sz="1600" dirty="0">
                <a:latin typeface="Roboto Medium" panose="02000000000000000000" pitchFamily="2" charset="0"/>
                <a:ea typeface="Roboto Medium" panose="02000000000000000000" pitchFamily="2" charset="0"/>
              </a:rPr>
              <a:t>Configuration Management</a:t>
            </a:r>
          </a:p>
          <a:p>
            <a:pPr>
              <a:lnSpc>
                <a:spcPts val="3000"/>
              </a:lnSpc>
            </a:pPr>
            <a:r>
              <a:rPr lang="en-US" sz="1600" dirty="0">
                <a:latin typeface="Roboto Medium" panose="02000000000000000000" pitchFamily="2" charset="0"/>
                <a:ea typeface="Roboto Medium" panose="02000000000000000000" pitchFamily="2" charset="0"/>
              </a:rPr>
              <a:t>Logistics Support &amp; Fielding</a:t>
            </a:r>
          </a:p>
        </p:txBody>
      </p:sp>
      <p:sp>
        <p:nvSpPr>
          <p:cNvPr id="4" name="Date Placeholder 3">
            <a:extLst>
              <a:ext uri="{FF2B5EF4-FFF2-40B4-BE49-F238E27FC236}">
                <a16:creationId xmlns:a16="http://schemas.microsoft.com/office/drawing/2014/main" id="{DBECF440-61E7-2FD7-9C0A-EC6FB60EC413}"/>
              </a:ext>
            </a:extLst>
          </p:cNvPr>
          <p:cNvSpPr txBox="1">
            <a:spLocks/>
          </p:cNvSpPr>
          <p:nvPr/>
        </p:nvSpPr>
        <p:spPr>
          <a:xfrm>
            <a:off x="1500555" y="6492875"/>
            <a:ext cx="414675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2"/>
                </a:solidFill>
              </a:rPr>
              <a:t>Management &amp; Engineering Technologies International, Inc.</a:t>
            </a:r>
          </a:p>
        </p:txBody>
      </p:sp>
      <p:sp>
        <p:nvSpPr>
          <p:cNvPr id="5" name="Slide Number Placeholder 5">
            <a:extLst>
              <a:ext uri="{FF2B5EF4-FFF2-40B4-BE49-F238E27FC236}">
                <a16:creationId xmlns:a16="http://schemas.microsoft.com/office/drawing/2014/main" id="{37E0279D-BE35-2CF2-C0A6-E5295A073B0E}"/>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19</a:t>
            </a:fld>
            <a:endParaRPr lang="en-US" dirty="0"/>
          </a:p>
        </p:txBody>
      </p:sp>
    </p:spTree>
    <p:extLst>
      <p:ext uri="{BB962C8B-B14F-4D97-AF65-F5344CB8AC3E}">
        <p14:creationId xmlns:p14="http://schemas.microsoft.com/office/powerpoint/2010/main" val="2696030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5C48-45D7-0318-FBB3-1233E3FC9A01}"/>
              </a:ext>
            </a:extLst>
          </p:cNvPr>
          <p:cNvSpPr>
            <a:spLocks noGrp="1"/>
          </p:cNvSpPr>
          <p:nvPr>
            <p:ph type="title"/>
          </p:nvPr>
        </p:nvSpPr>
        <p:spPr/>
        <p:txBody>
          <a:bodyPr>
            <a:normAutofit/>
          </a:bodyPr>
          <a:lstStyle/>
          <a:p>
            <a:r>
              <a:rPr lang="en-US" dirty="0"/>
              <a:t>METI Test &amp; Evaluation</a:t>
            </a:r>
          </a:p>
        </p:txBody>
      </p:sp>
      <p:sp>
        <p:nvSpPr>
          <p:cNvPr id="8" name="Content Placeholder 2">
            <a:extLst>
              <a:ext uri="{FF2B5EF4-FFF2-40B4-BE49-F238E27FC236}">
                <a16:creationId xmlns:a16="http://schemas.microsoft.com/office/drawing/2014/main" id="{FA196AE6-EB82-9758-C1A5-99BDA9E74212}"/>
              </a:ext>
            </a:extLst>
          </p:cNvPr>
          <p:cNvSpPr>
            <a:spLocks noGrp="1"/>
          </p:cNvSpPr>
          <p:nvPr>
            <p:ph idx="1"/>
          </p:nvPr>
        </p:nvSpPr>
        <p:spPr>
          <a:xfrm>
            <a:off x="1500555" y="2203451"/>
            <a:ext cx="5188210" cy="2971799"/>
          </a:xfrm>
        </p:spPr>
        <p:txBody>
          <a:bodyPr numCol="2">
            <a:normAutofit/>
          </a:bodyPr>
          <a:lstStyle/>
          <a:p>
            <a:pPr>
              <a:lnSpc>
                <a:spcPct val="100000"/>
              </a:lnSpc>
            </a:pPr>
            <a:r>
              <a:rPr lang="en-US" sz="1200" dirty="0">
                <a:latin typeface="Roboto Medium" panose="02000000000000000000" pitchFamily="2" charset="0"/>
                <a:ea typeface="Roboto Medium" panose="02000000000000000000" pitchFamily="2" charset="0"/>
              </a:rPr>
              <a:t>Planning</a:t>
            </a:r>
          </a:p>
          <a:p>
            <a:pPr lvl="1">
              <a:lnSpc>
                <a:spcPct val="100000"/>
              </a:lnSpc>
            </a:pPr>
            <a:r>
              <a:rPr lang="en-US" sz="1200" dirty="0">
                <a:latin typeface="Roboto Medium" panose="02000000000000000000" pitchFamily="2" charset="0"/>
                <a:ea typeface="Roboto Medium" panose="02000000000000000000" pitchFamily="2" charset="0"/>
              </a:rPr>
              <a:t>Cost Estimating</a:t>
            </a:r>
          </a:p>
          <a:p>
            <a:pPr lvl="1">
              <a:lnSpc>
                <a:spcPct val="100000"/>
              </a:lnSpc>
            </a:pPr>
            <a:r>
              <a:rPr lang="en-US" sz="1200" dirty="0">
                <a:latin typeface="Roboto Medium" panose="02000000000000000000" pitchFamily="2" charset="0"/>
                <a:ea typeface="Roboto Medium" panose="02000000000000000000" pitchFamily="2" charset="0"/>
              </a:rPr>
              <a:t>Schedule Development</a:t>
            </a:r>
          </a:p>
          <a:p>
            <a:pPr lvl="1">
              <a:lnSpc>
                <a:spcPct val="100000"/>
              </a:lnSpc>
            </a:pPr>
            <a:r>
              <a:rPr lang="en-US" sz="1200" dirty="0">
                <a:latin typeface="Roboto Medium" panose="02000000000000000000" pitchFamily="2" charset="0"/>
                <a:ea typeface="Roboto Medium" panose="02000000000000000000" pitchFamily="2" charset="0"/>
              </a:rPr>
              <a:t>Logistics</a:t>
            </a:r>
          </a:p>
          <a:p>
            <a:pPr>
              <a:lnSpc>
                <a:spcPct val="100000"/>
              </a:lnSpc>
            </a:pPr>
            <a:r>
              <a:rPr lang="en-US" sz="1200" dirty="0">
                <a:latin typeface="Roboto Medium" panose="02000000000000000000" pitchFamily="2" charset="0"/>
                <a:ea typeface="Roboto Medium" panose="02000000000000000000" pitchFamily="2" charset="0"/>
              </a:rPr>
              <a:t>Test Article Prototype and Fabrication </a:t>
            </a:r>
          </a:p>
          <a:p>
            <a:pPr>
              <a:lnSpc>
                <a:spcPct val="100000"/>
              </a:lnSpc>
            </a:pPr>
            <a:r>
              <a:rPr lang="en-US" sz="1200" dirty="0">
                <a:latin typeface="Roboto Medium" panose="02000000000000000000" pitchFamily="2" charset="0"/>
                <a:ea typeface="Roboto Medium" panose="02000000000000000000" pitchFamily="2" charset="0"/>
              </a:rPr>
              <a:t>Set Up</a:t>
            </a:r>
          </a:p>
          <a:p>
            <a:pPr>
              <a:lnSpc>
                <a:spcPct val="100000"/>
              </a:lnSpc>
            </a:pPr>
            <a:r>
              <a:rPr lang="en-US" sz="1200" dirty="0">
                <a:latin typeface="Roboto Medium" panose="02000000000000000000" pitchFamily="2" charset="0"/>
                <a:ea typeface="Roboto Medium" panose="02000000000000000000" pitchFamily="2" charset="0"/>
              </a:rPr>
              <a:t>Modeling &amp; Simulation</a:t>
            </a:r>
          </a:p>
          <a:p>
            <a:pPr>
              <a:lnSpc>
                <a:spcPct val="100000"/>
              </a:lnSpc>
            </a:pPr>
            <a:r>
              <a:rPr lang="en-US" sz="1200" dirty="0">
                <a:latin typeface="Roboto Medium" panose="02000000000000000000" pitchFamily="2" charset="0"/>
                <a:ea typeface="Roboto Medium" panose="02000000000000000000" pitchFamily="2" charset="0"/>
              </a:rPr>
              <a:t>Systems Operability Testing</a:t>
            </a:r>
          </a:p>
          <a:p>
            <a:pPr>
              <a:lnSpc>
                <a:spcPct val="100000"/>
              </a:lnSpc>
            </a:pPr>
            <a:r>
              <a:rPr lang="en-US" sz="1200" dirty="0">
                <a:latin typeface="Roboto Medium" panose="02000000000000000000" pitchFamily="2" charset="0"/>
                <a:ea typeface="Roboto Medium" panose="02000000000000000000" pitchFamily="2" charset="0"/>
              </a:rPr>
              <a:t>System of Systems (SoS) Testing and Evaluation</a:t>
            </a:r>
          </a:p>
          <a:p>
            <a:pPr>
              <a:lnSpc>
                <a:spcPct val="100000"/>
              </a:lnSpc>
            </a:pPr>
            <a:r>
              <a:rPr lang="en-US" sz="1200" dirty="0">
                <a:latin typeface="Roboto Medium" panose="02000000000000000000" pitchFamily="2" charset="0"/>
                <a:ea typeface="Roboto Medium" panose="02000000000000000000" pitchFamily="2" charset="0"/>
              </a:rPr>
              <a:t>Execution</a:t>
            </a:r>
          </a:p>
          <a:p>
            <a:pPr lvl="1">
              <a:lnSpc>
                <a:spcPct val="100000"/>
              </a:lnSpc>
            </a:pPr>
            <a:r>
              <a:rPr lang="en-US" sz="1200" dirty="0">
                <a:latin typeface="Roboto Medium" panose="02000000000000000000" pitchFamily="2" charset="0"/>
                <a:ea typeface="Roboto Medium" panose="02000000000000000000" pitchFamily="2" charset="0"/>
              </a:rPr>
              <a:t>Field Support</a:t>
            </a:r>
          </a:p>
          <a:p>
            <a:pPr lvl="1">
              <a:lnSpc>
                <a:spcPct val="100000"/>
              </a:lnSpc>
            </a:pPr>
            <a:r>
              <a:rPr lang="en-US" sz="1200" dirty="0">
                <a:latin typeface="Roboto Medium" panose="02000000000000000000" pitchFamily="2" charset="0"/>
                <a:ea typeface="Roboto Medium" panose="02000000000000000000" pitchFamily="2" charset="0"/>
              </a:rPr>
              <a:t>Facilities Support</a:t>
            </a:r>
          </a:p>
          <a:p>
            <a:pPr lvl="1">
              <a:lnSpc>
                <a:spcPct val="100000"/>
              </a:lnSpc>
            </a:pPr>
            <a:r>
              <a:rPr lang="en-US" sz="1200" dirty="0">
                <a:latin typeface="Roboto Medium" panose="02000000000000000000" pitchFamily="2" charset="0"/>
                <a:ea typeface="Roboto Medium" panose="02000000000000000000" pitchFamily="2" charset="0"/>
              </a:rPr>
              <a:t>Instrumentation</a:t>
            </a:r>
          </a:p>
          <a:p>
            <a:pPr lvl="1">
              <a:lnSpc>
                <a:spcPct val="100000"/>
              </a:lnSpc>
            </a:pPr>
            <a:r>
              <a:rPr lang="en-US" sz="1200" dirty="0">
                <a:latin typeface="Roboto Medium" panose="02000000000000000000" pitchFamily="2" charset="0"/>
                <a:ea typeface="Roboto Medium" panose="02000000000000000000" pitchFamily="2" charset="0"/>
              </a:rPr>
              <a:t>Data Collection</a:t>
            </a:r>
          </a:p>
          <a:p>
            <a:pPr>
              <a:lnSpc>
                <a:spcPct val="100000"/>
              </a:lnSpc>
            </a:pPr>
            <a:r>
              <a:rPr lang="en-US" sz="1200" dirty="0">
                <a:latin typeface="Roboto Medium" panose="02000000000000000000" pitchFamily="2" charset="0"/>
                <a:ea typeface="Roboto Medium" panose="02000000000000000000" pitchFamily="2" charset="0"/>
              </a:rPr>
              <a:t>Documentation</a:t>
            </a:r>
          </a:p>
          <a:p>
            <a:pPr>
              <a:lnSpc>
                <a:spcPct val="100000"/>
              </a:lnSpc>
            </a:pPr>
            <a:r>
              <a:rPr lang="en-US" sz="1200" dirty="0">
                <a:latin typeface="Roboto Medium" panose="02000000000000000000" pitchFamily="2" charset="0"/>
                <a:ea typeface="Roboto Medium" panose="02000000000000000000" pitchFamily="2" charset="0"/>
              </a:rPr>
              <a:t>Purchasing</a:t>
            </a:r>
          </a:p>
          <a:p>
            <a:pPr>
              <a:lnSpc>
                <a:spcPct val="100000"/>
              </a:lnSpc>
            </a:pPr>
            <a:r>
              <a:rPr lang="en-US" sz="1200" dirty="0">
                <a:latin typeface="Roboto Medium" panose="02000000000000000000" pitchFamily="2" charset="0"/>
                <a:ea typeface="Roboto Medium" panose="02000000000000000000" pitchFamily="2" charset="0"/>
              </a:rPr>
              <a:t>Inventory</a:t>
            </a:r>
          </a:p>
        </p:txBody>
      </p:sp>
      <p:sp>
        <p:nvSpPr>
          <p:cNvPr id="6" name="Date Placeholder 3">
            <a:extLst>
              <a:ext uri="{FF2B5EF4-FFF2-40B4-BE49-F238E27FC236}">
                <a16:creationId xmlns:a16="http://schemas.microsoft.com/office/drawing/2014/main" id="{53ABD7CF-55B2-3F65-7F17-294856C0FBF7}"/>
              </a:ext>
            </a:extLst>
          </p:cNvPr>
          <p:cNvSpPr txBox="1">
            <a:spLocks/>
          </p:cNvSpPr>
          <p:nvPr/>
        </p:nvSpPr>
        <p:spPr>
          <a:xfrm>
            <a:off x="1500555" y="6492875"/>
            <a:ext cx="414675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2"/>
                </a:solidFill>
              </a:rPr>
              <a:t>Management &amp; Engineering Technologies International, Inc.</a:t>
            </a:r>
          </a:p>
        </p:txBody>
      </p:sp>
      <p:sp>
        <p:nvSpPr>
          <p:cNvPr id="7" name="Slide Number Placeholder 5">
            <a:extLst>
              <a:ext uri="{FF2B5EF4-FFF2-40B4-BE49-F238E27FC236}">
                <a16:creationId xmlns:a16="http://schemas.microsoft.com/office/drawing/2014/main" id="{749E5562-AF56-AB14-72D3-5026CF49A28C}"/>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20</a:t>
            </a:fld>
            <a:endParaRPr lang="en-US" dirty="0"/>
          </a:p>
        </p:txBody>
      </p:sp>
      <p:sp>
        <p:nvSpPr>
          <p:cNvPr id="4" name="TextBox 3">
            <a:extLst>
              <a:ext uri="{FF2B5EF4-FFF2-40B4-BE49-F238E27FC236}">
                <a16:creationId xmlns:a16="http://schemas.microsoft.com/office/drawing/2014/main" id="{17EF15C7-0EDC-E13A-1558-3477E7345A9A}"/>
              </a:ext>
            </a:extLst>
          </p:cNvPr>
          <p:cNvSpPr txBox="1"/>
          <p:nvPr/>
        </p:nvSpPr>
        <p:spPr>
          <a:xfrm>
            <a:off x="1500295" y="1269767"/>
            <a:ext cx="5188210" cy="810478"/>
          </a:xfrm>
          <a:prstGeom prst="rect">
            <a:avLst/>
          </a:prstGeom>
          <a:noFill/>
        </p:spPr>
        <p:txBody>
          <a:bodyPr wrap="square">
            <a:spAutoFit/>
          </a:bodyPr>
          <a:lstStyle/>
          <a:p>
            <a:pPr marL="0" indent="0">
              <a:lnSpc>
                <a:spcPts val="3000"/>
              </a:lnSpc>
              <a:buFont typeface="Arial" panose="020B0604020202020204" pitchFamily="34" charset="0"/>
              <a:buNone/>
            </a:pPr>
            <a:r>
              <a:rPr lang="en-US" sz="1400" dirty="0">
                <a:solidFill>
                  <a:schemeClr val="accent1"/>
                </a:solidFill>
                <a:latin typeface="Roboto Medium" panose="02000000000000000000" pitchFamily="2" charset="0"/>
                <a:ea typeface="Roboto Medium" panose="02000000000000000000" pitchFamily="2" charset="0"/>
              </a:rPr>
              <a:t>METI has a history of providing Test and Evaluation support that includes the following Fields, Disciplines, and Activities:</a:t>
            </a:r>
          </a:p>
        </p:txBody>
      </p:sp>
    </p:spTree>
    <p:extLst>
      <p:ext uri="{BB962C8B-B14F-4D97-AF65-F5344CB8AC3E}">
        <p14:creationId xmlns:p14="http://schemas.microsoft.com/office/powerpoint/2010/main" val="4029108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D752C-A50B-D3C2-E49B-EE756DEBD081}"/>
              </a:ext>
            </a:extLst>
          </p:cNvPr>
          <p:cNvSpPr>
            <a:spLocks noGrp="1"/>
          </p:cNvSpPr>
          <p:nvPr>
            <p:ph type="title"/>
          </p:nvPr>
        </p:nvSpPr>
        <p:spPr/>
        <p:txBody>
          <a:bodyPr/>
          <a:lstStyle/>
          <a:p>
            <a:r>
              <a:rPr lang="en-US" dirty="0"/>
              <a:t>Recognition</a:t>
            </a:r>
          </a:p>
        </p:txBody>
      </p:sp>
      <p:sp>
        <p:nvSpPr>
          <p:cNvPr id="3" name="Content Placeholder 2">
            <a:extLst>
              <a:ext uri="{FF2B5EF4-FFF2-40B4-BE49-F238E27FC236}">
                <a16:creationId xmlns:a16="http://schemas.microsoft.com/office/drawing/2014/main" id="{A039BB78-1A25-5397-FB1E-DD52C2BAC54C}"/>
              </a:ext>
            </a:extLst>
          </p:cNvPr>
          <p:cNvSpPr>
            <a:spLocks noGrp="1"/>
          </p:cNvSpPr>
          <p:nvPr>
            <p:ph idx="1"/>
          </p:nvPr>
        </p:nvSpPr>
        <p:spPr>
          <a:xfrm>
            <a:off x="2082471" y="1171514"/>
            <a:ext cx="9214793" cy="5025786"/>
          </a:xfrm>
        </p:spPr>
        <p:txBody>
          <a:bodyPr>
            <a:normAutofit/>
          </a:bodyPr>
          <a:lstStyle/>
          <a:p>
            <a:pPr marL="0" indent="0">
              <a:buNone/>
            </a:pPr>
            <a:r>
              <a:rPr lang="en-US" sz="1200" dirty="0"/>
              <a:t>“METI provided exceptional quality. The contractor reliably supported USFS International programs (USFS/IP) work with professional and quality staff that possessed a wide range of expertise, ranging from fire and disaster management to forest restoration. METI was also able to contribute individuals with advanced language capabilities. METI consultants and home office staff in El Paso worked tirelessly to ensure all activities were started and completed on schedule and completed on schedule and within budge.”</a:t>
            </a:r>
          </a:p>
          <a:p>
            <a:pPr marL="0" indent="0">
              <a:buNone/>
            </a:pPr>
            <a:r>
              <a:rPr lang="en-US" sz="1200" i="1" dirty="0">
                <a:latin typeface="+mj-lt"/>
              </a:rPr>
              <a:t>Contracting Officer’s Representative - USDA-FS, International Programs</a:t>
            </a:r>
          </a:p>
          <a:p>
            <a:pPr marL="0" indent="0">
              <a:buNone/>
            </a:pPr>
            <a:endParaRPr lang="en-US" sz="1200" i="1" dirty="0">
              <a:latin typeface="+mj-lt"/>
            </a:endParaRPr>
          </a:p>
          <a:p>
            <a:pPr marL="0" indent="0">
              <a:buNone/>
            </a:pPr>
            <a:r>
              <a:rPr lang="en-US" sz="1200" dirty="0">
                <a:solidFill>
                  <a:schemeClr val="accent1"/>
                </a:solidFill>
              </a:rPr>
              <a:t>“METI as extremely flexible and easy to communicate with. They provided information and answers quickly. Took it upon themselves to create interpersonal relationships with the Coast Guard staff by travelling to Oakland, CA for an in-person visit, showing care and investment in the well-being of the contract.”</a:t>
            </a:r>
          </a:p>
          <a:p>
            <a:pPr marL="0" indent="0">
              <a:buNone/>
            </a:pPr>
            <a:r>
              <a:rPr lang="en-US" sz="1200" i="1" dirty="0">
                <a:solidFill>
                  <a:schemeClr val="accent1"/>
                </a:solidFill>
                <a:latin typeface="+mj-lt"/>
              </a:rPr>
              <a:t>Contracting Officer - DHS-USCG, HM&amp;E support</a:t>
            </a:r>
          </a:p>
          <a:p>
            <a:pPr marL="0" indent="0">
              <a:buNone/>
            </a:pPr>
            <a:endParaRPr lang="en-US" sz="1200" i="1" dirty="0">
              <a:solidFill>
                <a:schemeClr val="tx2"/>
              </a:solidFill>
              <a:latin typeface="+mj-lt"/>
            </a:endParaRPr>
          </a:p>
          <a:p>
            <a:pPr marL="0" indent="0">
              <a:buNone/>
            </a:pPr>
            <a:r>
              <a:rPr lang="en-US" sz="1200" dirty="0"/>
              <a:t>“The administrative and support staff of Management Engineering and Technologies International, Inc. (METI) were exceptional: always helpful, always the utmost professionals, always willing to roll up their sleeves to help in any and every way. This technical guide would not have been possible without the coordination, oversight, thoughtfulness, and care provided by these staff.”</a:t>
            </a:r>
          </a:p>
          <a:p>
            <a:pPr marL="0" indent="0">
              <a:buNone/>
            </a:pPr>
            <a:r>
              <a:rPr lang="en-US" sz="1200" i="1" dirty="0">
                <a:latin typeface="+mj-lt"/>
              </a:rPr>
              <a:t>Contracting Officer - USDA-FS, Ecosystem Management Program</a:t>
            </a:r>
          </a:p>
          <a:p>
            <a:pPr marL="0" indent="0">
              <a:buNone/>
            </a:pPr>
            <a:endParaRPr lang="en-US" sz="1200" i="1" dirty="0">
              <a:latin typeface="+mj-lt"/>
            </a:endParaRPr>
          </a:p>
          <a:p>
            <a:pPr marL="0" indent="0">
              <a:buNone/>
            </a:pPr>
            <a:r>
              <a:rPr lang="en-US" sz="1200" dirty="0">
                <a:solidFill>
                  <a:schemeClr val="accent1"/>
                </a:solidFill>
              </a:rPr>
              <a:t>“Without our partnership with METI, we could not have achieved the things we have accomplished over the last four years, and we would not have fulfilled our mission. Your highly efficient and customer service-oriented staff has been a pleasure to work with.”</a:t>
            </a:r>
            <a:endParaRPr lang="en-US" sz="1200" i="1" dirty="0">
              <a:solidFill>
                <a:schemeClr val="accent1"/>
              </a:solidFill>
              <a:latin typeface="+mj-lt"/>
            </a:endParaRPr>
          </a:p>
          <a:p>
            <a:pPr marL="0" indent="0">
              <a:buNone/>
            </a:pPr>
            <a:r>
              <a:rPr lang="en-US" sz="1200" i="1" dirty="0">
                <a:solidFill>
                  <a:schemeClr val="accent1"/>
                </a:solidFill>
                <a:latin typeface="+mj-lt"/>
              </a:rPr>
              <a:t>Dr. Val </a:t>
            </a:r>
            <a:r>
              <a:rPr lang="en-US" sz="1200" i="1" dirty="0" err="1">
                <a:solidFill>
                  <a:schemeClr val="accent1"/>
                </a:solidFill>
                <a:latin typeface="+mj-lt"/>
              </a:rPr>
              <a:t>Mezainis</a:t>
            </a:r>
            <a:r>
              <a:rPr lang="en-US" sz="1200" i="1" dirty="0">
                <a:solidFill>
                  <a:schemeClr val="accent1"/>
                </a:solidFill>
                <a:latin typeface="+mj-lt"/>
              </a:rPr>
              <a:t>, Director - USDA-FS International Programs</a:t>
            </a:r>
          </a:p>
        </p:txBody>
      </p:sp>
      <p:pic>
        <p:nvPicPr>
          <p:cNvPr id="5" name="Picture 4">
            <a:extLst>
              <a:ext uri="{FF2B5EF4-FFF2-40B4-BE49-F238E27FC236}">
                <a16:creationId xmlns:a16="http://schemas.microsoft.com/office/drawing/2014/main" id="{3DAA4F11-48DD-47CC-B07D-991614C07375}"/>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1195052" y="1271062"/>
            <a:ext cx="669144" cy="710056"/>
          </a:xfrm>
          <a:prstGeom prst="rect">
            <a:avLst/>
          </a:prstGeom>
        </p:spPr>
      </p:pic>
      <p:pic>
        <p:nvPicPr>
          <p:cNvPr id="6" name="Picture 5">
            <a:extLst>
              <a:ext uri="{FF2B5EF4-FFF2-40B4-BE49-F238E27FC236}">
                <a16:creationId xmlns:a16="http://schemas.microsoft.com/office/drawing/2014/main" id="{DB4F85E3-6E35-3DB4-1281-4B2520ED98AE}"/>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1195051" y="3804838"/>
            <a:ext cx="669144" cy="710056"/>
          </a:xfrm>
          <a:prstGeom prst="rect">
            <a:avLst/>
          </a:prstGeom>
        </p:spPr>
      </p:pic>
      <p:pic>
        <p:nvPicPr>
          <p:cNvPr id="7" name="Picture 6">
            <a:extLst>
              <a:ext uri="{FF2B5EF4-FFF2-40B4-BE49-F238E27FC236}">
                <a16:creationId xmlns:a16="http://schemas.microsoft.com/office/drawing/2014/main" id="{2E4B35F0-8FE9-FA4D-F408-D2BE78CA405B}"/>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1195051" y="4939508"/>
            <a:ext cx="669144" cy="710056"/>
          </a:xfrm>
          <a:prstGeom prst="rect">
            <a:avLst/>
          </a:prstGeom>
        </p:spPr>
      </p:pic>
      <p:pic>
        <p:nvPicPr>
          <p:cNvPr id="9" name="Picture 8">
            <a:extLst>
              <a:ext uri="{FF2B5EF4-FFF2-40B4-BE49-F238E27FC236}">
                <a16:creationId xmlns:a16="http://schemas.microsoft.com/office/drawing/2014/main" id="{B5AB894F-61A2-9DC6-C38C-080D7D1BF612}"/>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194387" y="2612869"/>
            <a:ext cx="669136" cy="632706"/>
          </a:xfrm>
          <a:prstGeom prst="rect">
            <a:avLst/>
          </a:prstGeom>
        </p:spPr>
      </p:pic>
      <p:sp>
        <p:nvSpPr>
          <p:cNvPr id="12" name="Slide Number Placeholder 5">
            <a:extLst>
              <a:ext uri="{FF2B5EF4-FFF2-40B4-BE49-F238E27FC236}">
                <a16:creationId xmlns:a16="http://schemas.microsoft.com/office/drawing/2014/main" id="{C6DCFA52-0A0E-17C2-74AC-FCCFB1AFE99A}"/>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solidFill>
                  <a:schemeClr val="tx2"/>
                </a:solidFill>
              </a:rPr>
              <a:pPr/>
              <a:t>21</a:t>
            </a:fld>
            <a:endParaRPr lang="en-US" dirty="0">
              <a:solidFill>
                <a:schemeClr val="tx2"/>
              </a:solidFill>
            </a:endParaRPr>
          </a:p>
        </p:txBody>
      </p:sp>
      <p:sp>
        <p:nvSpPr>
          <p:cNvPr id="13" name="Date Placeholder 3">
            <a:extLst>
              <a:ext uri="{FF2B5EF4-FFF2-40B4-BE49-F238E27FC236}">
                <a16:creationId xmlns:a16="http://schemas.microsoft.com/office/drawing/2014/main" id="{B881818A-14D3-1697-71E9-5EDAA65D7C53}"/>
              </a:ext>
            </a:extLst>
          </p:cNvPr>
          <p:cNvSpPr txBox="1">
            <a:spLocks/>
          </p:cNvSpPr>
          <p:nvPr/>
        </p:nvSpPr>
        <p:spPr>
          <a:xfrm>
            <a:off x="2027789" y="6492875"/>
            <a:ext cx="3983653"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Management &amp; Engineering Technologies International, Inc.</a:t>
            </a:r>
          </a:p>
        </p:txBody>
      </p:sp>
    </p:spTree>
    <p:extLst>
      <p:ext uri="{BB962C8B-B14F-4D97-AF65-F5344CB8AC3E}">
        <p14:creationId xmlns:p14="http://schemas.microsoft.com/office/powerpoint/2010/main" val="1302382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ACBB-E594-1E3D-DCCE-368408CF16D4}"/>
              </a:ext>
            </a:extLst>
          </p:cNvPr>
          <p:cNvSpPr>
            <a:spLocks noGrp="1"/>
          </p:cNvSpPr>
          <p:nvPr>
            <p:ph type="title"/>
          </p:nvPr>
        </p:nvSpPr>
        <p:spPr/>
        <p:txBody>
          <a:bodyPr/>
          <a:lstStyle/>
          <a:p>
            <a:r>
              <a:rPr lang="en-US" dirty="0"/>
              <a:t>Contract Vehicles</a:t>
            </a:r>
          </a:p>
        </p:txBody>
      </p:sp>
      <p:graphicFrame>
        <p:nvGraphicFramePr>
          <p:cNvPr id="4" name="Table 4">
            <a:extLst>
              <a:ext uri="{FF2B5EF4-FFF2-40B4-BE49-F238E27FC236}">
                <a16:creationId xmlns:a16="http://schemas.microsoft.com/office/drawing/2014/main" id="{88E46BE6-F8DB-2153-BE8A-46EB15D7354B}"/>
              </a:ext>
            </a:extLst>
          </p:cNvPr>
          <p:cNvGraphicFramePr>
            <a:graphicFrameLocks noGrp="1"/>
          </p:cNvGraphicFramePr>
          <p:nvPr>
            <p:extLst>
              <p:ext uri="{D42A27DB-BD31-4B8C-83A1-F6EECF244321}">
                <p14:modId xmlns:p14="http://schemas.microsoft.com/office/powerpoint/2010/main" val="2556890035"/>
              </p:ext>
            </p:extLst>
          </p:nvPr>
        </p:nvGraphicFramePr>
        <p:xfrm>
          <a:off x="1268360" y="1544711"/>
          <a:ext cx="5604387" cy="3398520"/>
        </p:xfrm>
        <a:graphic>
          <a:graphicData uri="http://schemas.openxmlformats.org/drawingml/2006/table">
            <a:tbl>
              <a:tblPr firstRow="1" bandRow="1">
                <a:tableStyleId>{68D230F3-CF80-4859-8CE7-A43EE81993B5}</a:tableStyleId>
              </a:tblPr>
              <a:tblGrid>
                <a:gridCol w="1799305">
                  <a:extLst>
                    <a:ext uri="{9D8B030D-6E8A-4147-A177-3AD203B41FA5}">
                      <a16:colId xmlns:a16="http://schemas.microsoft.com/office/drawing/2014/main" val="470984640"/>
                    </a:ext>
                  </a:extLst>
                </a:gridCol>
                <a:gridCol w="1091380">
                  <a:extLst>
                    <a:ext uri="{9D8B030D-6E8A-4147-A177-3AD203B41FA5}">
                      <a16:colId xmlns:a16="http://schemas.microsoft.com/office/drawing/2014/main" val="4259761785"/>
                    </a:ext>
                  </a:extLst>
                </a:gridCol>
                <a:gridCol w="2713702">
                  <a:extLst>
                    <a:ext uri="{9D8B030D-6E8A-4147-A177-3AD203B41FA5}">
                      <a16:colId xmlns:a16="http://schemas.microsoft.com/office/drawing/2014/main" val="3833725553"/>
                    </a:ext>
                  </a:extLst>
                </a:gridCol>
              </a:tblGrid>
              <a:tr h="370840">
                <a:tc>
                  <a:txBody>
                    <a:bodyPr/>
                    <a:lstStyle/>
                    <a:p>
                      <a:pPr algn="l"/>
                      <a:r>
                        <a:rPr lang="en-US" sz="1200" dirty="0">
                          <a:solidFill>
                            <a:schemeClr val="bg1"/>
                          </a:solidFill>
                          <a:latin typeface="+mj-lt"/>
                        </a:rPr>
                        <a:t>Vehicle</a:t>
                      </a:r>
                    </a:p>
                  </a:txBody>
                  <a:tcPr marL="137160" marR="137160" marT="137160" marB="137160" anchor="ctr">
                    <a:solidFill>
                      <a:schemeClr val="tx2"/>
                    </a:solidFill>
                  </a:tcPr>
                </a:tc>
                <a:tc>
                  <a:txBody>
                    <a:bodyPr/>
                    <a:lstStyle/>
                    <a:p>
                      <a:pPr algn="ctr"/>
                      <a:r>
                        <a:rPr lang="en-US" sz="1200" dirty="0">
                          <a:solidFill>
                            <a:schemeClr val="bg1"/>
                          </a:solidFill>
                        </a:rPr>
                        <a:t>Prime / Sub</a:t>
                      </a:r>
                    </a:p>
                  </a:txBody>
                  <a:tcPr marL="137160" marR="137160" marT="137160" marB="137160" anchor="ctr">
                    <a:solidFill>
                      <a:schemeClr val="tx2"/>
                    </a:solidFill>
                  </a:tcPr>
                </a:tc>
                <a:tc>
                  <a:txBody>
                    <a:bodyPr/>
                    <a:lstStyle/>
                    <a:p>
                      <a:r>
                        <a:rPr lang="en-US" sz="1200" dirty="0">
                          <a:solidFill>
                            <a:schemeClr val="bg1"/>
                          </a:solidFill>
                        </a:rPr>
                        <a:t>Services</a:t>
                      </a:r>
                    </a:p>
                  </a:txBody>
                  <a:tcPr marL="137160" marR="137160" marT="137160" marB="137160" anchor="ctr">
                    <a:solidFill>
                      <a:schemeClr val="tx2"/>
                    </a:solidFill>
                  </a:tcPr>
                </a:tc>
                <a:extLst>
                  <a:ext uri="{0D108BD9-81ED-4DB2-BD59-A6C34878D82A}">
                    <a16:rowId xmlns:a16="http://schemas.microsoft.com/office/drawing/2014/main" val="4060191769"/>
                  </a:ext>
                </a:extLst>
              </a:tr>
              <a:tr h="370840">
                <a:tc>
                  <a:txBody>
                    <a:bodyPr/>
                    <a:lstStyle/>
                    <a:p>
                      <a:r>
                        <a:rPr lang="en-US" sz="1100" dirty="0">
                          <a:solidFill>
                            <a:schemeClr val="tx1"/>
                          </a:solidFill>
                          <a:latin typeface="+mj-lt"/>
                        </a:rPr>
                        <a:t>GSA OASIS SB</a:t>
                      </a:r>
                    </a:p>
                  </a:txBody>
                  <a:tcPr marL="137160" marR="137160" marT="137160" marB="137160" anchor="ctr">
                    <a:solidFill>
                      <a:schemeClr val="bg1">
                        <a:lumMod val="75000"/>
                        <a:alpha val="20000"/>
                      </a:schemeClr>
                    </a:solidFill>
                  </a:tcPr>
                </a:tc>
                <a:tc>
                  <a:txBody>
                    <a:bodyPr/>
                    <a:lstStyle/>
                    <a:p>
                      <a:pPr marL="0" indent="0" algn="ctr">
                        <a:buFont typeface="Arial" panose="020B0604020202020204" pitchFamily="34" charset="0"/>
                        <a:buNone/>
                      </a:pPr>
                      <a:r>
                        <a:rPr lang="en-US" sz="1100" dirty="0"/>
                        <a:t>Prime</a:t>
                      </a:r>
                    </a:p>
                  </a:txBody>
                  <a:tcPr marL="137160" marR="137160" marT="137160" marB="137160" anchor="ctr">
                    <a:solidFill>
                      <a:schemeClr val="bg1">
                        <a:lumMod val="75000"/>
                        <a:alpha val="20000"/>
                      </a:schemeClr>
                    </a:solidFill>
                  </a:tcPr>
                </a:tc>
                <a:tc>
                  <a:txBody>
                    <a:bodyPr/>
                    <a:lstStyle/>
                    <a:p>
                      <a:pPr marL="0" indent="0">
                        <a:buFont typeface="Arial" panose="020B0604020202020204" pitchFamily="34" charset="0"/>
                        <a:buNone/>
                      </a:pPr>
                      <a:r>
                        <a:rPr lang="en-US" sz="1100" dirty="0"/>
                        <a:t>Engineering Services, and Research and Development</a:t>
                      </a:r>
                    </a:p>
                  </a:txBody>
                  <a:tcPr marL="137160" marR="137160" marT="137160" marB="137160" anchor="ctr">
                    <a:solidFill>
                      <a:schemeClr val="bg1">
                        <a:lumMod val="75000"/>
                        <a:alpha val="20000"/>
                      </a:schemeClr>
                    </a:solidFill>
                  </a:tcPr>
                </a:tc>
                <a:extLst>
                  <a:ext uri="{0D108BD9-81ED-4DB2-BD59-A6C34878D82A}">
                    <a16:rowId xmlns:a16="http://schemas.microsoft.com/office/drawing/2014/main" val="3722424816"/>
                  </a:ext>
                </a:extLst>
              </a:tr>
              <a:tr h="370840">
                <a:tc>
                  <a:txBody>
                    <a:bodyPr/>
                    <a:lstStyle/>
                    <a:p>
                      <a:r>
                        <a:rPr lang="en-US" sz="1100" dirty="0">
                          <a:solidFill>
                            <a:schemeClr val="tx1"/>
                          </a:solidFill>
                          <a:latin typeface="+mj-lt"/>
                        </a:rPr>
                        <a:t>MAS (Multiple Award Schedule) FSC, 541611</a:t>
                      </a:r>
                    </a:p>
                  </a:txBody>
                  <a:tcPr marL="137160" marR="137160" marT="137160" marB="137160" anchor="ctr"/>
                </a:tc>
                <a:tc>
                  <a:txBody>
                    <a:bodyPr/>
                    <a:lstStyle/>
                    <a:p>
                      <a:pPr marL="0" indent="0" algn="ctr">
                        <a:buFont typeface="Arial" panose="020B0604020202020204" pitchFamily="34" charset="0"/>
                        <a:buNone/>
                      </a:pPr>
                      <a:r>
                        <a:rPr lang="en-US" sz="1100" dirty="0"/>
                        <a:t>Prime</a:t>
                      </a:r>
                    </a:p>
                  </a:txBody>
                  <a:tcPr marL="137160" marR="137160" marT="137160" marB="137160" anchor="ctr"/>
                </a:tc>
                <a:tc>
                  <a:txBody>
                    <a:bodyPr/>
                    <a:lstStyle/>
                    <a:p>
                      <a:pPr marL="0" indent="0">
                        <a:buFont typeface="Arial" panose="020B0604020202020204" pitchFamily="34" charset="0"/>
                        <a:buNone/>
                      </a:pPr>
                      <a:r>
                        <a:rPr lang="en-US" sz="1100" dirty="0"/>
                        <a:t>Management and Financial Consulting, Acquisition and Grants Management Support, and Business Program and Project Management Services</a:t>
                      </a:r>
                    </a:p>
                  </a:txBody>
                  <a:tcPr marL="137160" marR="137160" marT="137160" marB="137160" anchor="ctr"/>
                </a:tc>
                <a:extLst>
                  <a:ext uri="{0D108BD9-81ED-4DB2-BD59-A6C34878D82A}">
                    <a16:rowId xmlns:a16="http://schemas.microsoft.com/office/drawing/2014/main" val="613352455"/>
                  </a:ext>
                </a:extLst>
              </a:tr>
              <a:tr h="370840">
                <a:tc>
                  <a:txBody>
                    <a:bodyPr/>
                    <a:lstStyle/>
                    <a:p>
                      <a:r>
                        <a:rPr lang="en-US" sz="1100" dirty="0">
                          <a:solidFill>
                            <a:schemeClr val="tx1"/>
                          </a:solidFill>
                          <a:latin typeface="+mj-lt"/>
                        </a:rPr>
                        <a:t>Navy Seaport-</a:t>
                      </a:r>
                      <a:r>
                        <a:rPr lang="en-US" sz="1100" dirty="0" err="1">
                          <a:solidFill>
                            <a:schemeClr val="tx1"/>
                          </a:solidFill>
                          <a:latin typeface="+mj-lt"/>
                        </a:rPr>
                        <a:t>NxG</a:t>
                      </a:r>
                      <a:endParaRPr lang="en-US" sz="1100" dirty="0">
                        <a:solidFill>
                          <a:schemeClr val="tx1"/>
                        </a:solidFill>
                        <a:latin typeface="+mj-lt"/>
                      </a:endParaRPr>
                    </a:p>
                  </a:txBody>
                  <a:tcPr marL="137160" marR="137160" marT="137160" marB="137160" anchor="ctr"/>
                </a:tc>
                <a:tc>
                  <a:txBody>
                    <a:bodyPr/>
                    <a:lstStyle/>
                    <a:p>
                      <a:pPr marL="0" indent="0" algn="ctr">
                        <a:buFont typeface="Arial" panose="020B0604020202020204" pitchFamily="34" charset="0"/>
                        <a:buNone/>
                      </a:pPr>
                      <a:r>
                        <a:rPr lang="en-US" sz="1100" dirty="0"/>
                        <a:t>Prime</a:t>
                      </a:r>
                    </a:p>
                  </a:txBody>
                  <a:tcPr marL="137160" marR="137160" marT="137160" marB="137160" anchor="ctr"/>
                </a:tc>
                <a:tc>
                  <a:txBody>
                    <a:bodyPr/>
                    <a:lstStyle/>
                    <a:p>
                      <a:pPr marL="0" indent="0">
                        <a:buFont typeface="Arial" panose="020B0604020202020204" pitchFamily="34" charset="0"/>
                        <a:buNone/>
                      </a:pPr>
                      <a:r>
                        <a:rPr lang="en-US" sz="1100" dirty="0"/>
                        <a:t>Engineering, Financial, and Program Management</a:t>
                      </a:r>
                    </a:p>
                  </a:txBody>
                  <a:tcPr marL="137160" marR="137160" marT="137160" marB="137160" anchor="ctr"/>
                </a:tc>
                <a:extLst>
                  <a:ext uri="{0D108BD9-81ED-4DB2-BD59-A6C34878D82A}">
                    <a16:rowId xmlns:a16="http://schemas.microsoft.com/office/drawing/2014/main" val="3104302626"/>
                  </a:ext>
                </a:extLst>
              </a:tr>
              <a:tr h="370840">
                <a:tc>
                  <a:txBody>
                    <a:bodyPr/>
                    <a:lstStyle/>
                    <a:p>
                      <a:r>
                        <a:rPr lang="en-US" sz="1100" dirty="0">
                          <a:solidFill>
                            <a:schemeClr val="tx1"/>
                          </a:solidFill>
                          <a:latin typeface="+mj-lt"/>
                        </a:rPr>
                        <a:t>FAA </a:t>
                      </a:r>
                      <a:r>
                        <a:rPr lang="en-US" sz="1100" dirty="0" err="1">
                          <a:solidFill>
                            <a:schemeClr val="tx1"/>
                          </a:solidFill>
                          <a:latin typeface="+mj-lt"/>
                        </a:rPr>
                        <a:t>eFAST</a:t>
                      </a:r>
                      <a:endParaRPr lang="en-US" sz="1100" dirty="0">
                        <a:solidFill>
                          <a:schemeClr val="tx1"/>
                        </a:solidFill>
                        <a:latin typeface="+mj-lt"/>
                      </a:endParaRPr>
                    </a:p>
                  </a:txBody>
                  <a:tcPr marL="137160" marR="137160" marT="137160" marB="137160" anchor="ctr">
                    <a:solidFill>
                      <a:schemeClr val="bg1">
                        <a:lumMod val="75000"/>
                        <a:alpha val="20000"/>
                      </a:schemeClr>
                    </a:solidFill>
                  </a:tcPr>
                </a:tc>
                <a:tc>
                  <a:txBody>
                    <a:bodyPr/>
                    <a:lstStyle/>
                    <a:p>
                      <a:pPr marL="0" indent="0" algn="ctr">
                        <a:buFont typeface="Arial" panose="020B0604020202020204" pitchFamily="34" charset="0"/>
                        <a:buNone/>
                      </a:pPr>
                      <a:r>
                        <a:rPr lang="en-US" sz="1100" dirty="0"/>
                        <a:t>Prime</a:t>
                      </a:r>
                    </a:p>
                  </a:txBody>
                  <a:tcPr marL="137160" marR="137160" marT="137160" marB="137160" anchor="ctr">
                    <a:solidFill>
                      <a:schemeClr val="bg1">
                        <a:lumMod val="75000"/>
                        <a:alpha val="20000"/>
                      </a:schemeClr>
                    </a:solidFill>
                  </a:tcPr>
                </a:tc>
                <a:tc>
                  <a:txBody>
                    <a:bodyPr/>
                    <a:lstStyle/>
                    <a:p>
                      <a:pPr marL="0" indent="0">
                        <a:buFont typeface="Arial" panose="020B0604020202020204" pitchFamily="34" charset="0"/>
                        <a:buNone/>
                      </a:pPr>
                      <a:r>
                        <a:rPr lang="en-US" sz="1100" dirty="0"/>
                        <a:t>Air Transportation Support, Research &amp; Development, and Engineering Services</a:t>
                      </a:r>
                    </a:p>
                  </a:txBody>
                  <a:tcPr marL="137160" marR="137160" marT="137160" marB="137160" anchor="ctr">
                    <a:solidFill>
                      <a:schemeClr val="bg1">
                        <a:lumMod val="75000"/>
                        <a:alpha val="20000"/>
                      </a:schemeClr>
                    </a:solidFill>
                  </a:tcPr>
                </a:tc>
                <a:extLst>
                  <a:ext uri="{0D108BD9-81ED-4DB2-BD59-A6C34878D82A}">
                    <a16:rowId xmlns:a16="http://schemas.microsoft.com/office/drawing/2014/main" val="670607556"/>
                  </a:ext>
                </a:extLst>
              </a:tr>
            </a:tbl>
          </a:graphicData>
        </a:graphic>
      </p:graphicFrame>
      <p:sp>
        <p:nvSpPr>
          <p:cNvPr id="6" name="Date Placeholder 3">
            <a:extLst>
              <a:ext uri="{FF2B5EF4-FFF2-40B4-BE49-F238E27FC236}">
                <a16:creationId xmlns:a16="http://schemas.microsoft.com/office/drawing/2014/main" id="{F3E035A1-6910-B8AD-B3F8-8E12C3FF199C}"/>
              </a:ext>
            </a:extLst>
          </p:cNvPr>
          <p:cNvSpPr txBox="1">
            <a:spLocks/>
          </p:cNvSpPr>
          <p:nvPr/>
        </p:nvSpPr>
        <p:spPr>
          <a:xfrm>
            <a:off x="1160583" y="6492875"/>
            <a:ext cx="4154735" cy="228600"/>
          </a:xfrm>
          <a:prstGeom prst="rect">
            <a:avLst/>
          </a:prstGeom>
        </p:spPr>
        <p:txBody>
          <a:bodyPr vert="horz" lIns="91440" tIns="45720" rIns="91440" bIns="45720" rtlCol="0" anchor="ctr"/>
          <a:lstStyle>
            <a:defPPr>
              <a:defRPr lang="en-US"/>
            </a:defPPr>
            <a:lvl1pPr marL="0" algn="l" defTabSz="914400" rtl="0" eaLnBrk="1" latinLnBrk="0" hangingPunct="1">
              <a:defRPr sz="105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Management &amp; Engineering Technologies International, Inc.</a:t>
            </a:r>
          </a:p>
        </p:txBody>
      </p:sp>
      <p:sp>
        <p:nvSpPr>
          <p:cNvPr id="7" name="Slide Number Placeholder 5">
            <a:extLst>
              <a:ext uri="{FF2B5EF4-FFF2-40B4-BE49-F238E27FC236}">
                <a16:creationId xmlns:a16="http://schemas.microsoft.com/office/drawing/2014/main" id="{6A3A2EC3-19AF-9B84-4493-A2725608F804}"/>
              </a:ext>
            </a:extLst>
          </p:cNvPr>
          <p:cNvSpPr txBox="1">
            <a:spLocks/>
          </p:cNvSpPr>
          <p:nvPr/>
        </p:nvSpPr>
        <p:spPr>
          <a:xfrm>
            <a:off x="8610600" y="6492875"/>
            <a:ext cx="2743200" cy="22860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7A8522-FE06-4E64-865D-D8401A1335B4}" type="slidenum">
              <a:rPr lang="en-US" smtClean="0"/>
              <a:pPr/>
              <a:t>22</a:t>
            </a:fld>
            <a:endParaRPr lang="en-US" dirty="0"/>
          </a:p>
        </p:txBody>
      </p:sp>
    </p:spTree>
    <p:extLst>
      <p:ext uri="{BB962C8B-B14F-4D97-AF65-F5344CB8AC3E}">
        <p14:creationId xmlns:p14="http://schemas.microsoft.com/office/powerpoint/2010/main" val="2376307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3D55617-4041-54A1-D01E-8A1FFB7E2902}"/>
              </a:ext>
            </a:extLst>
          </p:cNvPr>
          <p:cNvSpPr txBox="1">
            <a:spLocks/>
          </p:cNvSpPr>
          <p:nvPr/>
        </p:nvSpPr>
        <p:spPr>
          <a:xfrm>
            <a:off x="423164" y="478687"/>
            <a:ext cx="3889264" cy="8870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000" kern="1200">
                <a:solidFill>
                  <a:schemeClr val="bg1"/>
                </a:solidFill>
                <a:latin typeface="+mj-lt"/>
                <a:ea typeface="+mj-ea"/>
                <a:cs typeface="+mj-cs"/>
              </a:defRPr>
            </a:lvl1pPr>
          </a:lstStyle>
          <a:p>
            <a:r>
              <a:rPr lang="en-US" sz="3200" dirty="0"/>
              <a:t>Points of Contact</a:t>
            </a:r>
          </a:p>
        </p:txBody>
      </p:sp>
      <p:sp>
        <p:nvSpPr>
          <p:cNvPr id="6" name="TextBox 5">
            <a:extLst>
              <a:ext uri="{FF2B5EF4-FFF2-40B4-BE49-F238E27FC236}">
                <a16:creationId xmlns:a16="http://schemas.microsoft.com/office/drawing/2014/main" id="{34DA0174-CCB0-D2BB-68BF-83934F497075}"/>
              </a:ext>
            </a:extLst>
          </p:cNvPr>
          <p:cNvSpPr txBox="1"/>
          <p:nvPr/>
        </p:nvSpPr>
        <p:spPr>
          <a:xfrm>
            <a:off x="668595" y="5936274"/>
            <a:ext cx="4398952" cy="523220"/>
          </a:xfrm>
          <a:prstGeom prst="rect">
            <a:avLst/>
          </a:prstGeom>
          <a:noFill/>
        </p:spPr>
        <p:txBody>
          <a:bodyPr wrap="square" rtlCol="0">
            <a:spAutoFit/>
          </a:bodyPr>
          <a:lstStyle/>
          <a:p>
            <a:pPr algn="ctr"/>
            <a:r>
              <a:rPr lang="es-ES" sz="1400" dirty="0">
                <a:solidFill>
                  <a:schemeClr val="bg1"/>
                </a:solidFill>
                <a:latin typeface="Roboto Medium" panose="02000000000000000000" pitchFamily="2" charset="0"/>
                <a:ea typeface="Roboto Medium" panose="02000000000000000000" pitchFamily="2" charset="0"/>
              </a:rPr>
              <a:t>8600 Boeing Drive, El Paso, TX 79925</a:t>
            </a:r>
          </a:p>
          <a:p>
            <a:pPr algn="ctr"/>
            <a:r>
              <a:rPr lang="es-ES" sz="1400" dirty="0">
                <a:solidFill>
                  <a:schemeClr val="bg1"/>
                </a:solidFill>
                <a:latin typeface="Roboto Medium" panose="02000000000000000000" pitchFamily="2" charset="0"/>
                <a:ea typeface="Roboto Medium" panose="02000000000000000000" pitchFamily="2" charset="0"/>
              </a:rPr>
              <a:t>915-772-4975 | www.meticorp.com</a:t>
            </a:r>
          </a:p>
        </p:txBody>
      </p:sp>
      <p:sp>
        <p:nvSpPr>
          <p:cNvPr id="7" name="Content Placeholder 2">
            <a:extLst>
              <a:ext uri="{FF2B5EF4-FFF2-40B4-BE49-F238E27FC236}">
                <a16:creationId xmlns:a16="http://schemas.microsoft.com/office/drawing/2014/main" id="{86FE6440-79C2-3F7A-523B-7E9106A6313F}"/>
              </a:ext>
            </a:extLst>
          </p:cNvPr>
          <p:cNvSpPr txBox="1">
            <a:spLocks/>
          </p:cNvSpPr>
          <p:nvPr/>
        </p:nvSpPr>
        <p:spPr>
          <a:xfrm>
            <a:off x="423164" y="1895739"/>
            <a:ext cx="4378911" cy="3472676"/>
          </a:xfrm>
          <a:prstGeom prst="rect">
            <a:avLst/>
          </a:prstGeom>
        </p:spPr>
        <p:txBody>
          <a:bodyPr vert="horz" lIns="91440" tIns="45720" rIns="91440" bIns="45720" numCol="1" spcCol="2743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2400"/>
              </a:lnSpc>
            </a:pPr>
            <a:r>
              <a:rPr lang="en-US" sz="1800" dirty="0">
                <a:solidFill>
                  <a:schemeClr val="accent3"/>
                </a:solidFill>
                <a:latin typeface="+mj-lt"/>
              </a:rPr>
              <a:t>Renard U. Johnson</a:t>
            </a:r>
            <a:br>
              <a:rPr lang="en-US" sz="1800" dirty="0"/>
            </a:br>
            <a:r>
              <a:rPr lang="en-US" sz="1800" dirty="0"/>
              <a:t>President / CEO</a:t>
            </a:r>
            <a:br>
              <a:rPr lang="en-US" sz="1800" dirty="0"/>
            </a:br>
            <a:r>
              <a:rPr lang="en-US" sz="1800" u="sng" dirty="0"/>
              <a:t>rjohnson@meticorp.com</a:t>
            </a:r>
            <a:br>
              <a:rPr lang="en-US" sz="1800" dirty="0"/>
            </a:br>
            <a:br>
              <a:rPr lang="en-US" sz="1800" dirty="0"/>
            </a:br>
            <a:r>
              <a:rPr lang="en-US" sz="1800" dirty="0">
                <a:solidFill>
                  <a:schemeClr val="accent3"/>
                </a:solidFill>
                <a:latin typeface="+mj-lt"/>
              </a:rPr>
              <a:t>Ernest Osborn</a:t>
            </a:r>
            <a:br>
              <a:rPr lang="en-US" sz="1800" dirty="0"/>
            </a:br>
            <a:r>
              <a:rPr lang="en-US" sz="1800" dirty="0"/>
              <a:t>Sr. Vice President, DOD/DHS Programs</a:t>
            </a:r>
            <a:br>
              <a:rPr lang="en-US" sz="1800" dirty="0"/>
            </a:br>
            <a:r>
              <a:rPr lang="en-US" sz="1800" u="sng" dirty="0"/>
              <a:t>eosborn@meticorp.com</a:t>
            </a:r>
            <a:br>
              <a:rPr lang="en-US" sz="1800" dirty="0"/>
            </a:br>
            <a:br>
              <a:rPr lang="en-US" sz="1800" dirty="0"/>
            </a:br>
            <a:r>
              <a:rPr lang="en-US" sz="1800" dirty="0">
                <a:solidFill>
                  <a:schemeClr val="accent3"/>
                </a:solidFill>
                <a:latin typeface="+mj-lt"/>
              </a:rPr>
              <a:t>Dairen Sanchez</a:t>
            </a:r>
            <a:br>
              <a:rPr lang="en-US" sz="1800" dirty="0"/>
            </a:br>
            <a:r>
              <a:rPr lang="en-US" sz="1800" dirty="0"/>
              <a:t>Business Development Manager</a:t>
            </a:r>
            <a:br>
              <a:rPr lang="en-US" sz="1800" dirty="0"/>
            </a:br>
            <a:r>
              <a:rPr lang="en-US" sz="1800" u="sng" dirty="0"/>
              <a:t>dsanchez@meticorp.com</a:t>
            </a:r>
          </a:p>
        </p:txBody>
      </p:sp>
    </p:spTree>
    <p:extLst>
      <p:ext uri="{BB962C8B-B14F-4D97-AF65-F5344CB8AC3E}">
        <p14:creationId xmlns:p14="http://schemas.microsoft.com/office/powerpoint/2010/main" val="2924180303"/>
      </p:ext>
    </p:extLst>
  </p:cSld>
  <p:clrMapOvr>
    <a:masterClrMapping/>
  </p:clrMapOvr>
</p:sld>
</file>

<file path=ppt/theme/theme1.xml><?xml version="1.0" encoding="utf-8"?>
<a:theme xmlns:a="http://schemas.openxmlformats.org/drawingml/2006/main" name="Office Theme">
  <a:themeElements>
    <a:clrScheme name="Custom 42">
      <a:dk1>
        <a:srgbClr val="23497A"/>
      </a:dk1>
      <a:lt1>
        <a:srgbClr val="F8F8F8"/>
      </a:lt1>
      <a:dk2>
        <a:srgbClr val="9D1F35"/>
      </a:dk2>
      <a:lt2>
        <a:srgbClr val="F8F8F8"/>
      </a:lt2>
      <a:accent1>
        <a:srgbClr val="23497A"/>
      </a:accent1>
      <a:accent2>
        <a:srgbClr val="9D1F35"/>
      </a:accent2>
      <a:accent3>
        <a:srgbClr val="54E1FD"/>
      </a:accent3>
      <a:accent4>
        <a:srgbClr val="9D1F35"/>
      </a:accent4>
      <a:accent5>
        <a:srgbClr val="23497A"/>
      </a:accent5>
      <a:accent6>
        <a:srgbClr val="9D1F35"/>
      </a:accent6>
      <a:hlink>
        <a:srgbClr val="23497A"/>
      </a:hlink>
      <a:folHlink>
        <a:srgbClr val="23497A"/>
      </a:folHlink>
    </a:clrScheme>
    <a:fontScheme name="Custom 2">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42637</TotalTime>
  <Words>3101</Words>
  <Application>Microsoft Office PowerPoint</Application>
  <PresentationFormat>Widescreen</PresentationFormat>
  <Paragraphs>330</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Roboto</vt:lpstr>
      <vt:lpstr>Roboto Black</vt:lpstr>
      <vt:lpstr>Arial</vt:lpstr>
      <vt:lpstr>Calibri</vt:lpstr>
      <vt:lpstr>Roboto Medium</vt:lpstr>
      <vt:lpstr>Wingdings</vt:lpstr>
      <vt:lpstr>Office Theme</vt:lpstr>
      <vt:lpstr>Management &amp; Engineering Technologies International, Inc.</vt:lpstr>
      <vt:lpstr>Overview</vt:lpstr>
      <vt:lpstr>Mission &amp; Values</vt:lpstr>
      <vt:lpstr>Awards &amp; Recognition</vt:lpstr>
      <vt:lpstr>Corporate History Highlights</vt:lpstr>
      <vt:lpstr>CONUS Presence</vt:lpstr>
      <vt:lpstr>International Presence</vt:lpstr>
      <vt:lpstr>Customers Supported</vt:lpstr>
      <vt:lpstr>METI Core Capabilities</vt:lpstr>
      <vt:lpstr>International Programs</vt:lpstr>
      <vt:lpstr>International Programs</vt:lpstr>
      <vt:lpstr>International Programs</vt:lpstr>
      <vt:lpstr>International Programs</vt:lpstr>
      <vt:lpstr>International Programs</vt:lpstr>
      <vt:lpstr>International Programs</vt:lpstr>
      <vt:lpstr>Natural Resource Management</vt:lpstr>
      <vt:lpstr>Information Technology</vt:lpstr>
      <vt:lpstr>Systems Engineering  &amp; Analysis</vt:lpstr>
      <vt:lpstr>METI Advisory &amp; Assistance Services</vt:lpstr>
      <vt:lpstr>METI Test &amp; Evaluation</vt:lpstr>
      <vt:lpstr>Recognition</vt:lpstr>
      <vt:lpstr>Contract Vehicles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Eugenio Felix</dc:creator>
  <cp:lastModifiedBy>Eugenio Felix</cp:lastModifiedBy>
  <cp:revision>17</cp:revision>
  <dcterms:created xsi:type="dcterms:W3CDTF">2024-01-08T21:46:53Z</dcterms:created>
  <dcterms:modified xsi:type="dcterms:W3CDTF">2024-05-06T22:00:33Z</dcterms:modified>
</cp:coreProperties>
</file>